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71" r:id="rId3"/>
    <p:sldId id="257" r:id="rId5"/>
    <p:sldId id="273" r:id="rId6"/>
    <p:sldId id="278" r:id="rId7"/>
    <p:sldId id="274" r:id="rId8"/>
    <p:sldId id="261" r:id="rId9"/>
    <p:sldId id="263" r:id="rId10"/>
    <p:sldId id="264" r:id="rId11"/>
    <p:sldId id="276" r:id="rId12"/>
    <p:sldId id="293" r:id="rId13"/>
    <p:sldId id="294" r:id="rId14"/>
    <p:sldId id="295" r:id="rId15"/>
    <p:sldId id="296" r:id="rId16"/>
    <p:sldId id="297" r:id="rId17"/>
    <p:sldId id="277" r:id="rId18"/>
    <p:sldId id="268" r:id="rId19"/>
    <p:sldId id="272" r:id="rId20"/>
  </p:sldIdLst>
  <p:sldSz cx="12192000" cy="6858000"/>
  <p:notesSz cx="6858000" cy="9144000"/>
  <p:embeddedFontLst>
    <p:embeddedFont>
      <p:font typeface="微软雅黑 Light" panose="020B0502040204020203" pitchFamily="34" charset="-122"/>
      <p:regular r:id="rId25"/>
    </p:embeddedFont>
    <p:embeddedFont>
      <p:font typeface="等线" panose="02010600030101010101" charset="-122"/>
      <p:regular r:id="rId26"/>
    </p:embeddedFont>
    <p:embeddedFont>
      <p:font typeface="等线 Light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601" userDrawn="1">
          <p15:clr>
            <a:srgbClr val="A4A3A4"/>
          </p15:clr>
        </p15:guide>
        <p15:guide id="3" pos="4967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1249" userDrawn="1">
          <p15:clr>
            <a:srgbClr val="A4A3A4"/>
          </p15:clr>
        </p15:guide>
        <p15:guide id="7" pos="5602" userDrawn="1">
          <p15:clr>
            <a:srgbClr val="A4A3A4"/>
          </p15:clr>
        </p15:guide>
        <p15:guide id="8" orient="horz" pos="389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2E3"/>
    <a:srgbClr val="5CBBFF"/>
    <a:srgbClr val="0167B2"/>
    <a:srgbClr val="BBC3AE"/>
    <a:srgbClr val="F4F6E8"/>
    <a:srgbClr val="7C9842"/>
    <a:srgbClr val="FFB6B9"/>
    <a:srgbClr val="BBDED6"/>
    <a:srgbClr val="8AC6D1"/>
    <a:srgbClr val="FAE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8" autoAdjust="0"/>
    <p:restoredTop sz="94416" autoAdjust="0"/>
  </p:normalViewPr>
  <p:slideViewPr>
    <p:cSldViewPr snapToGrid="0" showGuides="1">
      <p:cViewPr varScale="1">
        <p:scale>
          <a:sx n="99" d="100"/>
          <a:sy n="99" d="100"/>
        </p:scale>
        <p:origin x="1344" y="102"/>
      </p:cViewPr>
      <p:guideLst>
        <p:guide orient="horz" pos="572"/>
        <p:guide pos="601"/>
        <p:guide pos="4967"/>
        <p:guide pos="7151"/>
        <p:guide pos="1249"/>
        <p:guide pos="5602"/>
        <p:guide orient="horz" pos="3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45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0E1A7-3418-4429-9CB3-8149A81230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27A87-BF74-4CE0-9C24-5D8C79F462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677F8-096D-48A3-B0AC-589A51F993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27A87-BF74-4CE0-9C24-5D8C79F462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27A87-BF74-4CE0-9C24-5D8C79F462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27A87-BF74-4CE0-9C24-5D8C79F462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27A87-BF74-4CE0-9C24-5D8C79F462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EA9FA-15CF-4B6F-A4BD-3FF666EC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41E53-AB5C-4D84-9265-782C554003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91.xml"/><Relationship Id="rId21" Type="http://schemas.openxmlformats.org/officeDocument/2006/relationships/image" Target="../media/image24.png"/><Relationship Id="rId20" Type="http://schemas.openxmlformats.org/officeDocument/2006/relationships/tags" Target="../tags/tag90.xml"/><Relationship Id="rId2" Type="http://schemas.openxmlformats.org/officeDocument/2006/relationships/tags" Target="../tags/tag74.xml"/><Relationship Id="rId19" Type="http://schemas.openxmlformats.org/officeDocument/2006/relationships/image" Target="../media/image23.png"/><Relationship Id="rId18" Type="http://schemas.openxmlformats.org/officeDocument/2006/relationships/tags" Target="../tags/tag89.xml"/><Relationship Id="rId17" Type="http://schemas.openxmlformats.org/officeDocument/2006/relationships/image" Target="../media/image22.png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4.xml"/><Relationship Id="rId3" Type="http://schemas.openxmlformats.org/officeDocument/2006/relationships/image" Target="../media/image25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13.xml"/><Relationship Id="rId21" Type="http://schemas.openxmlformats.org/officeDocument/2006/relationships/image" Target="../media/image28.png"/><Relationship Id="rId20" Type="http://schemas.openxmlformats.org/officeDocument/2006/relationships/tags" Target="../tags/tag112.xml"/><Relationship Id="rId2" Type="http://schemas.openxmlformats.org/officeDocument/2006/relationships/tags" Target="../tags/tag96.xml"/><Relationship Id="rId19" Type="http://schemas.openxmlformats.org/officeDocument/2006/relationships/image" Target="../media/image27.png"/><Relationship Id="rId18" Type="http://schemas.openxmlformats.org/officeDocument/2006/relationships/tags" Target="../tags/tag111.xml"/><Relationship Id="rId17" Type="http://schemas.openxmlformats.org/officeDocument/2006/relationships/image" Target="../media/image26.png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6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144.xml"/><Relationship Id="rId32" Type="http://schemas.openxmlformats.org/officeDocument/2006/relationships/image" Target="../media/image41.svg"/><Relationship Id="rId31" Type="http://schemas.openxmlformats.org/officeDocument/2006/relationships/image" Target="../media/image40.png"/><Relationship Id="rId30" Type="http://schemas.openxmlformats.org/officeDocument/2006/relationships/tags" Target="../tags/tag143.xml"/><Relationship Id="rId3" Type="http://schemas.openxmlformats.org/officeDocument/2006/relationships/tags" Target="../tags/tag122.xml"/><Relationship Id="rId29" Type="http://schemas.openxmlformats.org/officeDocument/2006/relationships/tags" Target="../tags/tag142.xml"/><Relationship Id="rId28" Type="http://schemas.openxmlformats.org/officeDocument/2006/relationships/tags" Target="../tags/tag141.xml"/><Relationship Id="rId27" Type="http://schemas.openxmlformats.org/officeDocument/2006/relationships/tags" Target="../tags/tag140.xml"/><Relationship Id="rId26" Type="http://schemas.openxmlformats.org/officeDocument/2006/relationships/tags" Target="../tags/tag139.xml"/><Relationship Id="rId25" Type="http://schemas.openxmlformats.org/officeDocument/2006/relationships/tags" Target="../tags/tag138.xml"/><Relationship Id="rId24" Type="http://schemas.openxmlformats.org/officeDocument/2006/relationships/image" Target="../media/image39.svg"/><Relationship Id="rId23" Type="http://schemas.openxmlformats.org/officeDocument/2006/relationships/image" Target="../media/image38.png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tags" Target="../tags/tag121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image" Target="../media/image37.svg"/><Relationship Id="rId15" Type="http://schemas.openxmlformats.org/officeDocument/2006/relationships/image" Target="../media/image36.png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image" Target="../media/image8.jpeg"/><Relationship Id="rId18" Type="http://schemas.openxmlformats.org/officeDocument/2006/relationships/image" Target="../media/image7.svg"/><Relationship Id="rId17" Type="http://schemas.openxmlformats.org/officeDocument/2006/relationships/image" Target="../media/image6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1.pn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34.xml"/><Relationship Id="rId24" Type="http://schemas.openxmlformats.org/officeDocument/2006/relationships/tags" Target="../tags/tag33.xml"/><Relationship Id="rId23" Type="http://schemas.openxmlformats.org/officeDocument/2006/relationships/image" Target="../media/image16.svg"/><Relationship Id="rId22" Type="http://schemas.openxmlformats.org/officeDocument/2006/relationships/image" Target="../media/image15.png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7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image" Target="../media/image14.svg"/><Relationship Id="rId16" Type="http://schemas.openxmlformats.org/officeDocument/2006/relationships/image" Target="../media/image13.png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37.xml"/><Relationship Id="rId29" Type="http://schemas.openxmlformats.org/officeDocument/2006/relationships/tags" Target="../tags/tag55.xml"/><Relationship Id="rId28" Type="http://schemas.openxmlformats.org/officeDocument/2006/relationships/tags" Target="../tags/tag54.xml"/><Relationship Id="rId27" Type="http://schemas.openxmlformats.org/officeDocument/2006/relationships/tags" Target="../tags/tag53.xml"/><Relationship Id="rId26" Type="http://schemas.openxmlformats.org/officeDocument/2006/relationships/tags" Target="../tags/tag52.xml"/><Relationship Id="rId25" Type="http://schemas.openxmlformats.org/officeDocument/2006/relationships/tags" Target="../tags/tag51.xml"/><Relationship Id="rId24" Type="http://schemas.openxmlformats.org/officeDocument/2006/relationships/tags" Target="../tags/tag50.xml"/><Relationship Id="rId23" Type="http://schemas.openxmlformats.org/officeDocument/2006/relationships/tags" Target="../tags/tag49.xml"/><Relationship Id="rId22" Type="http://schemas.openxmlformats.org/officeDocument/2006/relationships/tags" Target="../tags/tag48.xml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36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image" Target="../media/image14.svg"/><Relationship Id="rId16" Type="http://schemas.openxmlformats.org/officeDocument/2006/relationships/image" Target="../media/image13.png"/><Relationship Id="rId15" Type="http://schemas.openxmlformats.org/officeDocument/2006/relationships/tags" Target="../tags/tag43.xml"/><Relationship Id="rId14" Type="http://schemas.openxmlformats.org/officeDocument/2006/relationships/image" Target="../media/image20.svg"/><Relationship Id="rId13" Type="http://schemas.openxmlformats.org/officeDocument/2006/relationships/image" Target="../media/image19.png"/><Relationship Id="rId12" Type="http://schemas.openxmlformats.org/officeDocument/2006/relationships/tags" Target="../tags/tag42.xml"/><Relationship Id="rId11" Type="http://schemas.openxmlformats.org/officeDocument/2006/relationships/image" Target="../media/image18.svg"/><Relationship Id="rId10" Type="http://schemas.openxmlformats.org/officeDocument/2006/relationships/image" Target="../media/image17.png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9" Type="http://schemas.openxmlformats.org/officeDocument/2006/relationships/image" Target="../media/image3.svg"/><Relationship Id="rId18" Type="http://schemas.openxmlformats.org/officeDocument/2006/relationships/image" Target="../media/image2.png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77220" y="2350809"/>
            <a:ext cx="839889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基于隐语义模型的文章分析与推荐系统的设计与实现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16919" y="4691412"/>
            <a:ext cx="2760662" cy="527341"/>
            <a:chOff x="2045096" y="4818412"/>
            <a:chExt cx="2760662" cy="527341"/>
          </a:xfrm>
        </p:grpSpPr>
        <p:sp>
          <p:nvSpPr>
            <p:cNvPr id="2" name="矩形 1"/>
            <p:cNvSpPr/>
            <p:nvPr/>
          </p:nvSpPr>
          <p:spPr>
            <a:xfrm>
              <a:off x="2045096" y="4818412"/>
              <a:ext cx="2760662" cy="527341"/>
            </a:xfrm>
            <a:prstGeom prst="rect">
              <a:avLst/>
            </a:prstGeom>
            <a:solidFill>
              <a:srgbClr val="5CB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45096" y="4884088"/>
              <a:ext cx="26482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答辩人：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朱雨航</a:t>
              </a:r>
              <a:endPara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75527" y="4691412"/>
            <a:ext cx="2760662" cy="527341"/>
            <a:chOff x="2045096" y="4818412"/>
            <a:chExt cx="2760662" cy="527341"/>
          </a:xfrm>
        </p:grpSpPr>
        <p:sp>
          <p:nvSpPr>
            <p:cNvPr id="13" name="矩形 12"/>
            <p:cNvSpPr/>
            <p:nvPr/>
          </p:nvSpPr>
          <p:spPr>
            <a:xfrm>
              <a:off x="2045096" y="4818412"/>
              <a:ext cx="2760662" cy="527341"/>
            </a:xfrm>
            <a:prstGeom prst="rect">
              <a:avLst/>
            </a:prstGeom>
            <a:solidFill>
              <a:srgbClr val="5CB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45096" y="4884088"/>
              <a:ext cx="26482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指导老师：黄彩霞</a:t>
              </a:r>
              <a:endParaRPr lang="en-US" altLang="zh-CN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389120" y="3429000"/>
            <a:ext cx="3413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rtl="0"/>
            <a:r>
              <a:rPr lang="en-US" altLang="zh-CN" sz="1400" b="0" i="0" dirty="0">
                <a:solidFill>
                  <a:srgbClr val="333333"/>
                </a:solidFill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Latent Factor Model</a:t>
            </a:r>
            <a:endParaRPr lang="en-US" altLang="zh-CN" sz="1400" b="0" i="0" dirty="0">
              <a:solidFill>
                <a:srgbClr val="333333"/>
              </a:solidFill>
              <a:effectLst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841829" y="740229"/>
            <a:ext cx="10508342" cy="5496866"/>
          </a:xfrm>
          <a:prstGeom prst="frame">
            <a:avLst>
              <a:gd name="adj1" fmla="val 3786"/>
            </a:avLst>
          </a:prstGeom>
          <a:solidFill>
            <a:srgbClr val="0167B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图形 21" descr="上楼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15886" y="1192697"/>
            <a:ext cx="1339867" cy="1339867"/>
          </a:xfrm>
          <a:prstGeom prst="rect">
            <a:avLst/>
          </a:prstGeom>
        </p:spPr>
      </p:pic>
      <p:pic>
        <p:nvPicPr>
          <p:cNvPr id="20" name="图形 19" descr="上楼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2706" y="-527898"/>
            <a:ext cx="3564391" cy="3564391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连接符 15"/>
          <p:cNvCxnSpPr>
            <a:stCxn id="10" idx="6"/>
            <a:endCxn id="38" idx="2"/>
          </p:cNvCxnSpPr>
          <p:nvPr>
            <p:custDataLst>
              <p:tags r:id="rId1"/>
            </p:custDataLst>
          </p:nvPr>
        </p:nvCxnSpPr>
        <p:spPr>
          <a:xfrm>
            <a:off x="2820637" y="4059109"/>
            <a:ext cx="6593329" cy="0"/>
          </a:xfrm>
          <a:prstGeom prst="line">
            <a:avLst/>
          </a:prstGeom>
          <a:ln>
            <a:solidFill>
              <a:schemeClr val="accent3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463041"/>
            <a:ext cx="12192000" cy="1712179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275094" y="4467184"/>
            <a:ext cx="2634638" cy="452432"/>
          </a:xfrm>
          <a:prstGeom prst="rect">
            <a:avLst/>
          </a:prstGeom>
        </p:spPr>
        <p:txBody>
          <a:bodyPr wrap="none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0"/>
              <a:t>登陆</a:t>
            </a:r>
            <a:r>
              <a:rPr lang="zh-CN" altLang="en-US" sz="2000" b="0"/>
              <a:t>与注册</a:t>
            </a:r>
            <a:endParaRPr lang="zh-CN" altLang="en-US" sz="2000" b="0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1260027" y="4967407"/>
            <a:ext cx="2634638" cy="137268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/>
              <a:t>用户通过输入手机号</a:t>
            </a:r>
            <a:r>
              <a:rPr lang="en-US" altLang="zh-CN" sz="1800"/>
              <a:t>-</a:t>
            </a:r>
            <a:r>
              <a:rPr lang="zh-CN" altLang="en-US" sz="1800"/>
              <a:t>验证码的方式进行注册，注册后可登录该</a:t>
            </a:r>
            <a:r>
              <a:rPr lang="zh-CN" altLang="en-US" sz="1800"/>
              <a:t>系统</a:t>
            </a:r>
            <a:endParaRPr lang="zh-CN" altLang="en-US" sz="1800"/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461078" y="-2073"/>
            <a:ext cx="461665" cy="114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954120" y="268897"/>
            <a:ext cx="3676263" cy="8014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用户</a:t>
            </a:r>
            <a:endParaRPr lang="zh-CN" altLang="en-US" sz="28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2364190" y="3830885"/>
            <a:ext cx="456447" cy="4564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4663898" y="4467184"/>
            <a:ext cx="2634638" cy="452432"/>
          </a:xfrm>
          <a:prstGeom prst="rect">
            <a:avLst/>
          </a:prstGeom>
        </p:spPr>
        <p:txBody>
          <a:bodyPr wrap="none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0"/>
              <a:t>个人信息</a:t>
            </a:r>
            <a:endParaRPr lang="zh-CN" altLang="en-US" sz="2000" b="0"/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4664005" y="4993774"/>
            <a:ext cx="2634638" cy="137268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/>
              <a:t>用户登录后，需自行完善个人</a:t>
            </a:r>
            <a:r>
              <a:rPr lang="zh-CN" altLang="en-US" sz="1800"/>
              <a:t>详细信息</a:t>
            </a:r>
            <a:endParaRPr lang="zh-CN" altLang="en-US" sz="1800"/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5752994" y="3830885"/>
            <a:ext cx="456447" cy="4564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8324870" y="4452986"/>
            <a:ext cx="2634638" cy="452432"/>
          </a:xfrm>
          <a:prstGeom prst="rect">
            <a:avLst/>
          </a:prstGeom>
        </p:spPr>
        <p:txBody>
          <a:bodyPr wrap="none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0"/>
              <a:t>收藏</a:t>
            </a:r>
            <a:endParaRPr lang="zh-CN" altLang="en-US" sz="2000" b="0"/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8324869" y="4992518"/>
            <a:ext cx="2634638" cy="137268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/>
              <a:t>搜索</a:t>
            </a:r>
            <a:r>
              <a:rPr lang="en-US" altLang="zh-CN" sz="1800"/>
              <a:t>/</a:t>
            </a:r>
            <a:r>
              <a:rPr lang="zh-CN" altLang="en-US" sz="1800"/>
              <a:t>论坛</a:t>
            </a:r>
            <a:r>
              <a:rPr lang="zh-CN" altLang="en-US" sz="1800"/>
              <a:t>页面添加</a:t>
            </a:r>
            <a:r>
              <a:rPr lang="zh-CN" altLang="en-US" sz="1800"/>
              <a:t>收藏，</a:t>
            </a:r>
            <a:endParaRPr lang="zh-CN" altLang="en-US" sz="1800"/>
          </a:p>
          <a:p>
            <a:r>
              <a:rPr lang="zh-CN" altLang="en-US" sz="1800"/>
              <a:t>海纳百川页面展示</a:t>
            </a:r>
            <a:r>
              <a:rPr lang="zh-CN" altLang="en-US" sz="1800"/>
              <a:t>收藏</a:t>
            </a:r>
            <a:endParaRPr lang="zh-CN" altLang="en-US" sz="1800"/>
          </a:p>
          <a:p>
            <a:r>
              <a:rPr lang="zh-CN" altLang="en-US" sz="1800"/>
              <a:t>点击按钮取消</a:t>
            </a:r>
            <a:r>
              <a:rPr lang="zh-CN" altLang="en-US" sz="1800"/>
              <a:t>受篡改</a:t>
            </a:r>
            <a:endParaRPr lang="zh-CN" altLang="en-US" sz="1800"/>
          </a:p>
        </p:txBody>
      </p:sp>
      <p:sp>
        <p:nvSpPr>
          <p:cNvPr id="38" name="椭圆 37"/>
          <p:cNvSpPr/>
          <p:nvPr>
            <p:custDataLst>
              <p:tags r:id="rId13"/>
            </p:custDataLst>
          </p:nvPr>
        </p:nvSpPr>
        <p:spPr>
          <a:xfrm>
            <a:off x="9413966" y="3830885"/>
            <a:ext cx="456447" cy="4564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/>
              <a:t>3</a:t>
            </a:r>
            <a:endParaRPr lang="zh-CN" altLang="en-US" sz="1600" dirty="0"/>
          </a:p>
        </p:txBody>
      </p:sp>
      <p:cxnSp>
        <p:nvCxnSpPr>
          <p:cNvPr id="12" name="直线连接符 11"/>
          <p:cNvCxnSpPr/>
          <p:nvPr>
            <p:custDataLst>
              <p:tags r:id="rId14"/>
            </p:custDataLst>
          </p:nvPr>
        </p:nvCxnSpPr>
        <p:spPr>
          <a:xfrm>
            <a:off x="4320117" y="4059109"/>
            <a:ext cx="0" cy="2036891"/>
          </a:xfrm>
          <a:prstGeom prst="line">
            <a:avLst/>
          </a:prstGeom>
          <a:ln>
            <a:solidFill>
              <a:schemeClr val="accent3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>
            <p:custDataLst>
              <p:tags r:id="rId15"/>
            </p:custDataLst>
          </p:nvPr>
        </p:nvCxnSpPr>
        <p:spPr>
          <a:xfrm>
            <a:off x="7739063" y="4059015"/>
            <a:ext cx="0" cy="2036985"/>
          </a:xfrm>
          <a:prstGeom prst="line">
            <a:avLst/>
          </a:prstGeom>
          <a:ln>
            <a:solidFill>
              <a:schemeClr val="accent3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D:/ccc/毕设/论文/images/1.png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7844" r="7844"/>
          <a:stretch>
            <a:fillRect/>
          </a:stretch>
        </p:blipFill>
        <p:spPr>
          <a:xfrm>
            <a:off x="1016032" y="1671444"/>
            <a:ext cx="3146573" cy="1768423"/>
          </a:xfrm>
          <a:prstGeom prst="rect">
            <a:avLst/>
          </a:prstGeom>
        </p:spPr>
      </p:pic>
      <p:pic>
        <p:nvPicPr>
          <p:cNvPr id="8" name="图片 7" descr="D:/ccc/毕设/论文/images/2.png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7819" r="7819"/>
          <a:stretch>
            <a:fillRect/>
          </a:stretch>
        </p:blipFill>
        <p:spPr>
          <a:xfrm>
            <a:off x="4448175" y="1669483"/>
            <a:ext cx="3151405" cy="1770384"/>
          </a:xfrm>
          <a:prstGeom prst="rect">
            <a:avLst/>
          </a:prstGeom>
        </p:spPr>
      </p:pic>
      <p:pic>
        <p:nvPicPr>
          <p:cNvPr id="14" name="图片 13" descr="D:/ccc/毕设/论文/images/3.png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7866" r="7866"/>
          <a:stretch>
            <a:fillRect/>
          </a:stretch>
        </p:blipFill>
        <p:spPr>
          <a:xfrm>
            <a:off x="7885150" y="1669482"/>
            <a:ext cx="3128071" cy="1758779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33" grpId="0"/>
      <p:bldP spid="34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954120" y="239906"/>
            <a:ext cx="3676263" cy="8014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用户</a:t>
            </a:r>
            <a:endParaRPr lang="zh-CN" altLang="en-US" sz="28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矩形 40"/>
          <p:cNvSpPr/>
          <p:nvPr>
            <p:custDataLst>
              <p:tags r:id="rId2"/>
            </p:custDataLst>
          </p:nvPr>
        </p:nvSpPr>
        <p:spPr>
          <a:xfrm>
            <a:off x="461078" y="-2073"/>
            <a:ext cx="461665" cy="114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0840" y="3075940"/>
            <a:ext cx="2451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/>
              <a:t>热搜榜</a:t>
            </a:r>
            <a:endParaRPr lang="zh-CN" altLang="en-US" sz="4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75" y="1249680"/>
            <a:ext cx="9000000" cy="43593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35395" y="2748915"/>
            <a:ext cx="2000885" cy="268605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34510" y="3164205"/>
            <a:ext cx="6198870" cy="1573530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40885" y="23856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标签</a:t>
            </a:r>
            <a:r>
              <a:rPr lang="zh-CN" altLang="en-US"/>
              <a:t>类别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444105" y="36804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热搜榜结果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580380" y="2700020"/>
            <a:ext cx="657225" cy="205740"/>
          </a:xfrm>
          <a:prstGeom prst="straightConnector1">
            <a:avLst/>
          </a:prstGeom>
          <a:ln w="22225">
            <a:solidFill>
              <a:srgbClr val="E9381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连接符 15"/>
          <p:cNvCxnSpPr>
            <a:stCxn id="10" idx="6"/>
            <a:endCxn id="38" idx="2"/>
          </p:cNvCxnSpPr>
          <p:nvPr>
            <p:custDataLst>
              <p:tags r:id="rId1"/>
            </p:custDataLst>
          </p:nvPr>
        </p:nvCxnSpPr>
        <p:spPr>
          <a:xfrm>
            <a:off x="2820637" y="4059109"/>
            <a:ext cx="6593329" cy="0"/>
          </a:xfrm>
          <a:prstGeom prst="line">
            <a:avLst/>
          </a:prstGeom>
          <a:ln>
            <a:solidFill>
              <a:schemeClr val="accent3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1463041"/>
            <a:ext cx="12192000" cy="1712179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275094" y="4467184"/>
            <a:ext cx="2634638" cy="452432"/>
          </a:xfrm>
          <a:prstGeom prst="rect">
            <a:avLst/>
          </a:prstGeom>
        </p:spPr>
        <p:txBody>
          <a:bodyPr wrap="none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0"/>
              <a:t>管理员登陆</a:t>
            </a:r>
            <a:endParaRPr lang="zh-CN" altLang="en-US" sz="2000" b="0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1260027" y="4967407"/>
            <a:ext cx="2634638" cy="137268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/>
              <a:t>管理员通过输入账户</a:t>
            </a:r>
            <a:r>
              <a:rPr lang="en-US" altLang="zh-CN" sz="1800"/>
              <a:t>-</a:t>
            </a:r>
            <a:r>
              <a:rPr lang="zh-CN" altLang="en-US" sz="1800"/>
              <a:t>密码的方式进行登录，登录成功后</a:t>
            </a:r>
            <a:r>
              <a:rPr lang="zh-CN" altLang="en-US" sz="1800"/>
              <a:t>进入该</a:t>
            </a:r>
            <a:r>
              <a:rPr lang="zh-CN" altLang="en-US" sz="1800"/>
              <a:t>系统</a:t>
            </a:r>
            <a:endParaRPr lang="zh-CN" altLang="en-US" sz="1800"/>
          </a:p>
        </p:txBody>
      </p:sp>
      <p:sp>
        <p:nvSpPr>
          <p:cNvPr id="31" name="矩形 30"/>
          <p:cNvSpPr/>
          <p:nvPr>
            <p:custDataLst>
              <p:tags r:id="rId5"/>
            </p:custDataLst>
          </p:nvPr>
        </p:nvSpPr>
        <p:spPr>
          <a:xfrm>
            <a:off x="461078" y="-2073"/>
            <a:ext cx="461665" cy="114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954120" y="268897"/>
            <a:ext cx="3676263" cy="80141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</a:t>
            </a:r>
            <a:endParaRPr lang="zh-CN" altLang="en-US" sz="28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2364190" y="3830885"/>
            <a:ext cx="456447" cy="4564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4663898" y="4467184"/>
            <a:ext cx="2634638" cy="452432"/>
          </a:xfrm>
          <a:prstGeom prst="rect">
            <a:avLst/>
          </a:prstGeom>
        </p:spPr>
        <p:txBody>
          <a:bodyPr wrap="none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0"/>
              <a:t>用户</a:t>
            </a:r>
            <a:r>
              <a:rPr lang="zh-CN" altLang="en-US" sz="2000" b="0"/>
              <a:t>信息管理</a:t>
            </a:r>
            <a:endParaRPr lang="zh-CN" altLang="en-US" sz="2000" b="0"/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4664005" y="4993774"/>
            <a:ext cx="2634638" cy="137268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/>
              <a:t>管理员可对所有用户信息</a:t>
            </a:r>
            <a:r>
              <a:rPr lang="zh-CN" altLang="en-US" sz="1800"/>
              <a:t>进行管理</a:t>
            </a:r>
            <a:endParaRPr lang="zh-CN" altLang="en-US" sz="1800"/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5752994" y="3830885"/>
            <a:ext cx="456447" cy="4564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/>
              <a:t>2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>
            <p:custDataLst>
              <p:tags r:id="rId11"/>
            </p:custDataLst>
          </p:nvPr>
        </p:nvSpPr>
        <p:spPr>
          <a:xfrm>
            <a:off x="8324870" y="4452986"/>
            <a:ext cx="2634638" cy="452432"/>
          </a:xfrm>
          <a:prstGeom prst="rect">
            <a:avLst/>
          </a:prstGeom>
        </p:spPr>
        <p:txBody>
          <a:bodyPr wrap="none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0"/>
              <a:t>标签管理</a:t>
            </a:r>
            <a:endParaRPr lang="zh-CN" altLang="en-US" sz="2000" b="0"/>
          </a:p>
        </p:txBody>
      </p:sp>
      <p:sp>
        <p:nvSpPr>
          <p:cNvPr id="37" name="文本框 36"/>
          <p:cNvSpPr txBox="1"/>
          <p:nvPr>
            <p:custDataLst>
              <p:tags r:id="rId12"/>
            </p:custDataLst>
          </p:nvPr>
        </p:nvSpPr>
        <p:spPr>
          <a:xfrm>
            <a:off x="8324869" y="4992518"/>
            <a:ext cx="2634638" cy="1372683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z="1800"/>
              <a:t>对于用户添加的标签，管理员可查阅标签，</a:t>
            </a:r>
            <a:endParaRPr lang="zh-CN" altLang="en-US" sz="1800"/>
          </a:p>
          <a:p>
            <a:pPr algn="ctr"/>
            <a:r>
              <a:rPr lang="zh-CN" altLang="en-US" sz="1800"/>
              <a:t>监管标签</a:t>
            </a:r>
            <a:r>
              <a:rPr lang="zh-CN" altLang="en-US" sz="1800"/>
              <a:t>内容</a:t>
            </a:r>
            <a:endParaRPr lang="zh-CN" altLang="en-US" sz="1800"/>
          </a:p>
        </p:txBody>
      </p:sp>
      <p:sp>
        <p:nvSpPr>
          <p:cNvPr id="38" name="椭圆 37"/>
          <p:cNvSpPr/>
          <p:nvPr>
            <p:custDataLst>
              <p:tags r:id="rId13"/>
            </p:custDataLst>
          </p:nvPr>
        </p:nvSpPr>
        <p:spPr>
          <a:xfrm>
            <a:off x="9413966" y="3830885"/>
            <a:ext cx="456447" cy="4564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1600" dirty="0"/>
              <a:t>3</a:t>
            </a:r>
            <a:endParaRPr lang="zh-CN" altLang="en-US" sz="1600" dirty="0"/>
          </a:p>
        </p:txBody>
      </p:sp>
      <p:cxnSp>
        <p:nvCxnSpPr>
          <p:cNvPr id="12" name="直线连接符 11"/>
          <p:cNvCxnSpPr/>
          <p:nvPr>
            <p:custDataLst>
              <p:tags r:id="rId14"/>
            </p:custDataLst>
          </p:nvPr>
        </p:nvCxnSpPr>
        <p:spPr>
          <a:xfrm>
            <a:off x="4320117" y="4059109"/>
            <a:ext cx="0" cy="2036891"/>
          </a:xfrm>
          <a:prstGeom prst="line">
            <a:avLst/>
          </a:prstGeom>
          <a:ln>
            <a:solidFill>
              <a:schemeClr val="accent3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>
            <p:custDataLst>
              <p:tags r:id="rId15"/>
            </p:custDataLst>
          </p:nvPr>
        </p:nvCxnSpPr>
        <p:spPr>
          <a:xfrm>
            <a:off x="7739063" y="4059015"/>
            <a:ext cx="0" cy="2036985"/>
          </a:xfrm>
          <a:prstGeom prst="line">
            <a:avLst/>
          </a:prstGeom>
          <a:ln>
            <a:solidFill>
              <a:schemeClr val="accent3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D:/ccc/毕设/论文/images/4.png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7844" r="7844"/>
          <a:stretch>
            <a:fillRect/>
          </a:stretch>
        </p:blipFill>
        <p:spPr>
          <a:xfrm>
            <a:off x="1016032" y="1671444"/>
            <a:ext cx="3146573" cy="1768423"/>
          </a:xfrm>
          <a:prstGeom prst="rect">
            <a:avLst/>
          </a:prstGeom>
        </p:spPr>
      </p:pic>
      <p:pic>
        <p:nvPicPr>
          <p:cNvPr id="8" name="图片 7" descr="D:/ccc/毕设/论文/images/用户管理.png用户管理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7819" r="7819"/>
          <a:stretch>
            <a:fillRect/>
          </a:stretch>
        </p:blipFill>
        <p:spPr>
          <a:xfrm>
            <a:off x="4448175" y="1669483"/>
            <a:ext cx="3151405" cy="1770384"/>
          </a:xfrm>
          <a:prstGeom prst="rect">
            <a:avLst/>
          </a:prstGeom>
        </p:spPr>
      </p:pic>
      <p:pic>
        <p:nvPicPr>
          <p:cNvPr id="14" name="图片 13" descr="D:/ccc/毕设/论文/images/标签管理.png标签管理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l="7866" r="7866"/>
          <a:stretch>
            <a:fillRect/>
          </a:stretch>
        </p:blipFill>
        <p:spPr>
          <a:xfrm>
            <a:off x="7885150" y="1669482"/>
            <a:ext cx="3128071" cy="1758779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33" grpId="0"/>
      <p:bldP spid="34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61078" y="-2073"/>
            <a:ext cx="461665" cy="114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954405" y="268605"/>
            <a:ext cx="4460875" cy="8013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隐语义模型</a:t>
            </a:r>
            <a:endParaRPr lang="zh-CN" altLang="en-US" sz="28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0" y="401320"/>
            <a:ext cx="2591435" cy="623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" y="2430145"/>
            <a:ext cx="6085205" cy="2544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4620" y="1489075"/>
            <a:ext cx="1657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数据准备</a:t>
            </a:r>
            <a:endParaRPr lang="zh-CN" altLang="en-US" sz="280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461078" y="-2073"/>
            <a:ext cx="461665" cy="114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954405" y="268605"/>
            <a:ext cx="4460875" cy="8013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隐语义模型</a:t>
            </a:r>
            <a:endParaRPr lang="zh-CN" altLang="en-US" sz="28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27635"/>
            <a:ext cx="7935595" cy="6603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015" y="1949450"/>
            <a:ext cx="1870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+mj-lt"/>
                <a:ea typeface="+mj-ea"/>
                <a:cs typeface="+mj-cs"/>
                <a:sym typeface="+mn-ea"/>
              </a:rPr>
              <a:t>算法解析</a:t>
            </a:r>
            <a:endParaRPr lang="zh-CN" altLang="en-US" sz="2800">
              <a:solidFill>
                <a:srgbClr val="FF0000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7" name="图片 6" descr="损失函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885" y="3237230"/>
            <a:ext cx="7794625" cy="516255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55" y="4137660"/>
            <a:ext cx="5333365" cy="2228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5015" y="3280410"/>
            <a:ext cx="1797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</a:t>
            </a:r>
            <a:r>
              <a:rPr lang="zh-CN" altLang="en-US"/>
              <a:t>梯度下降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后平方损失函数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580571" y="417958"/>
            <a:ext cx="11030858" cy="6022086"/>
          </a:xfrm>
          <a:prstGeom prst="frame">
            <a:avLst>
              <a:gd name="adj1" fmla="val 1083"/>
            </a:avLst>
          </a:prstGeom>
          <a:solidFill>
            <a:srgbClr val="0167B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16326" y="1543331"/>
            <a:ext cx="2608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i="1" dirty="0">
                <a:latin typeface="思源黑体 CN Bold" panose="020B0800000000000000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13800" b="1" i="1" dirty="0">
              <a:latin typeface="思源黑体 CN Bold" panose="020B0800000000000000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80573" y="3926735"/>
            <a:ext cx="4221801" cy="622662"/>
            <a:chOff x="1127964" y="4536995"/>
            <a:chExt cx="2249714" cy="622662"/>
          </a:xfrm>
        </p:grpSpPr>
        <p:sp>
          <p:nvSpPr>
            <p:cNvPr id="12" name="矩形 11"/>
            <p:cNvSpPr/>
            <p:nvPr/>
          </p:nvSpPr>
          <p:spPr>
            <a:xfrm>
              <a:off x="1127964" y="4536995"/>
              <a:ext cx="2249714" cy="622662"/>
            </a:xfrm>
            <a:prstGeom prst="rect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6927" y="4617493"/>
              <a:ext cx="108331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研究总结</a:t>
              </a:r>
              <a:endPara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60773" y="4938526"/>
            <a:ext cx="1037875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随心笔记网站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+ 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隐语义模型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可以很好的适配当下人们对记笔记的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需求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片 14" descr="使用便笺的人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6" b="20443"/>
          <a:stretch>
            <a:fillRect/>
          </a:stretch>
        </p:blipFill>
        <p:spPr>
          <a:xfrm>
            <a:off x="1158250" y="1919474"/>
            <a:ext cx="5936968" cy="2631331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74407" y="500284"/>
            <a:ext cx="26431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研究总结</a:t>
            </a:r>
            <a:endParaRPr lang="zh-CN" altLang="en-US" sz="3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4407" y="999736"/>
            <a:ext cx="264318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System  Summary</a:t>
            </a:r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496622" y="1844675"/>
            <a:ext cx="4381273" cy="1683658"/>
          </a:xfrm>
          <a:prstGeom prst="rect">
            <a:avLst/>
          </a:prstGeom>
          <a:solidFill>
            <a:srgbClr val="01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2374953" y="2034630"/>
            <a:ext cx="3404290" cy="978103"/>
            <a:chOff x="5372545" y="2083894"/>
            <a:chExt cx="3404290" cy="978103"/>
          </a:xfrm>
        </p:grpSpPr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5372545" y="2083894"/>
              <a:ext cx="21777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SpringBoot+</a:t>
              </a:r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Vue</a:t>
              </a:r>
              <a:endPara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5372546" y="2416837"/>
              <a:ext cx="340428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前后端分离式的开发模式，可以很好的简化开发步骤，让开发各司其职，互不影响。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663309" y="2087174"/>
            <a:ext cx="612992" cy="612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6" name="图形 15" descr="电话 纯色填充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9130" y="2034998"/>
            <a:ext cx="741350" cy="741350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6314104" y="1844675"/>
            <a:ext cx="4381273" cy="1683658"/>
          </a:xfrm>
          <a:prstGeom prst="rect">
            <a:avLst/>
          </a:prstGeom>
          <a:solidFill>
            <a:srgbClr val="01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7102901" y="2034630"/>
            <a:ext cx="3404289" cy="937463"/>
            <a:chOff x="5283011" y="2083894"/>
            <a:chExt cx="3404289" cy="937463"/>
          </a:xfrm>
        </p:grpSpPr>
        <p:sp>
          <p:nvSpPr>
            <p:cNvPr id="23" name="文本框 22"/>
            <p:cNvSpPr txBox="1"/>
            <p:nvPr>
              <p:custDataLst>
                <p:tags r:id="rId11"/>
              </p:custDataLst>
            </p:nvPr>
          </p:nvSpPr>
          <p:spPr>
            <a:xfrm>
              <a:off x="5372545" y="2083894"/>
              <a:ext cx="21777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隐语义模型</a:t>
              </a: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>
              <a:off x="5283011" y="2376197"/>
              <a:ext cx="340428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依据隐式数据（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用户浏览记录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）对用户进行分析和推荐，难点是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Q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矩阵的求解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过程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6480791" y="2087174"/>
            <a:ext cx="612992" cy="612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" name="图形 12" descr="蓝图 纯色填充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71266" y="2072730"/>
            <a:ext cx="622298" cy="622298"/>
          </a:xfrm>
          <a:prstGeom prst="rect">
            <a:avLst/>
          </a:prstGeom>
        </p:spPr>
      </p:pic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1496622" y="3963761"/>
            <a:ext cx="4381273" cy="1683658"/>
          </a:xfrm>
          <a:prstGeom prst="rect">
            <a:avLst/>
          </a:prstGeom>
          <a:solidFill>
            <a:srgbClr val="01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1" name="组合 40"/>
          <p:cNvGrpSpPr/>
          <p:nvPr>
            <p:custDataLst>
              <p:tags r:id="rId18"/>
            </p:custDataLst>
          </p:nvPr>
        </p:nvGrpSpPr>
        <p:grpSpPr>
          <a:xfrm>
            <a:off x="2374953" y="4153716"/>
            <a:ext cx="3404290" cy="1254963"/>
            <a:chOff x="5372545" y="2083894"/>
            <a:chExt cx="3404290" cy="1254963"/>
          </a:xfrm>
        </p:grpSpPr>
        <p:sp>
          <p:nvSpPr>
            <p:cNvPr id="44" name="文本框 43"/>
            <p:cNvSpPr txBox="1"/>
            <p:nvPr>
              <p:custDataLst>
                <p:tags r:id="rId19"/>
              </p:custDataLst>
            </p:nvPr>
          </p:nvSpPr>
          <p:spPr>
            <a:xfrm>
              <a:off x="5372545" y="2083894"/>
              <a:ext cx="21777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Redis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存储</a:t>
              </a: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0"/>
              </p:custDataLst>
            </p:nvPr>
          </p:nvSpPr>
          <p:spPr>
            <a:xfrm>
              <a:off x="5372546" y="2416837"/>
              <a:ext cx="340428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利用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redis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按评分排序的方式统计用户的浏览次数，并动态生成热搜榜。定时将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redis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数据与数据库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进行同步。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2" name="矩形 41"/>
          <p:cNvSpPr/>
          <p:nvPr>
            <p:custDataLst>
              <p:tags r:id="rId21"/>
            </p:custDataLst>
          </p:nvPr>
        </p:nvSpPr>
        <p:spPr>
          <a:xfrm>
            <a:off x="1663309" y="4206260"/>
            <a:ext cx="612992" cy="612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4" name="图形 13" descr="信号塔 纯色填充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71240" y="4191626"/>
            <a:ext cx="622298" cy="622298"/>
          </a:xfrm>
          <a:prstGeom prst="rect">
            <a:avLst/>
          </a:prstGeom>
        </p:spPr>
      </p:pic>
      <p:sp>
        <p:nvSpPr>
          <p:cNvPr id="47" name="矩形 46"/>
          <p:cNvSpPr/>
          <p:nvPr>
            <p:custDataLst>
              <p:tags r:id="rId25"/>
            </p:custDataLst>
          </p:nvPr>
        </p:nvSpPr>
        <p:spPr>
          <a:xfrm>
            <a:off x="6314104" y="3963761"/>
            <a:ext cx="4381273" cy="1683658"/>
          </a:xfrm>
          <a:prstGeom prst="rect">
            <a:avLst/>
          </a:prstGeom>
          <a:solidFill>
            <a:srgbClr val="01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8" name="组合 47"/>
          <p:cNvGrpSpPr/>
          <p:nvPr>
            <p:custDataLst>
              <p:tags r:id="rId26"/>
            </p:custDataLst>
          </p:nvPr>
        </p:nvGrpSpPr>
        <p:grpSpPr>
          <a:xfrm>
            <a:off x="7192435" y="4153716"/>
            <a:ext cx="3404290" cy="1254963"/>
            <a:chOff x="5372545" y="2083894"/>
            <a:chExt cx="3404290" cy="1254963"/>
          </a:xfrm>
        </p:grpSpPr>
        <p:sp>
          <p:nvSpPr>
            <p:cNvPr id="51" name="文本框 50"/>
            <p:cNvSpPr txBox="1"/>
            <p:nvPr>
              <p:custDataLst>
                <p:tags r:id="rId27"/>
              </p:custDataLst>
            </p:nvPr>
          </p:nvSpPr>
          <p:spPr>
            <a:xfrm>
              <a:off x="5372545" y="2083894"/>
              <a:ext cx="21777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未来</a:t>
              </a: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展望</a:t>
              </a: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28"/>
              </p:custDataLst>
            </p:nvPr>
          </p:nvSpPr>
          <p:spPr>
            <a:xfrm>
              <a:off x="5372546" y="2416837"/>
              <a:ext cx="340428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隐语义推荐算法的逻辑思路需要优化，提高个性化推荐效果。网站代码结构需优化，可分解为微服务架构，加入路由代理等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技术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49" name="矩形 48"/>
          <p:cNvSpPr/>
          <p:nvPr>
            <p:custDataLst>
              <p:tags r:id="rId29"/>
            </p:custDataLst>
          </p:nvPr>
        </p:nvSpPr>
        <p:spPr>
          <a:xfrm>
            <a:off x="6480791" y="4206260"/>
            <a:ext cx="612992" cy="612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形 14" descr="男法官 纯色填充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480790" y="4200697"/>
            <a:ext cx="622298" cy="622298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40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77220" y="2350809"/>
            <a:ext cx="83988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感谢各位老师的悉心指导</a:t>
            </a:r>
            <a:endParaRPr lang="zh-CN" altLang="en-US"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19650" y="4507230"/>
            <a:ext cx="2513330" cy="895585"/>
            <a:chOff x="2045096" y="4818412"/>
            <a:chExt cx="2760662" cy="896079"/>
          </a:xfrm>
        </p:grpSpPr>
        <p:sp>
          <p:nvSpPr>
            <p:cNvPr id="2" name="矩形 1"/>
            <p:cNvSpPr/>
            <p:nvPr/>
          </p:nvSpPr>
          <p:spPr>
            <a:xfrm>
              <a:off x="2045096" y="4818412"/>
              <a:ext cx="2760662" cy="527341"/>
            </a:xfrm>
            <a:prstGeom prst="rect">
              <a:avLst/>
            </a:prstGeom>
            <a:solidFill>
              <a:srgbClr val="5CB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045096" y="4884088"/>
              <a:ext cx="2648290" cy="83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答辩人：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朱雨航</a:t>
              </a:r>
              <a:endPara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841829" y="740229"/>
            <a:ext cx="10508342" cy="5496866"/>
          </a:xfrm>
          <a:prstGeom prst="frame">
            <a:avLst>
              <a:gd name="adj1" fmla="val 3786"/>
            </a:avLst>
          </a:prstGeom>
          <a:solidFill>
            <a:srgbClr val="0167B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图形 21" descr="上楼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15886" y="1192697"/>
            <a:ext cx="1339867" cy="1339867"/>
          </a:xfrm>
          <a:prstGeom prst="rect">
            <a:avLst/>
          </a:prstGeom>
        </p:spPr>
      </p:pic>
      <p:pic>
        <p:nvPicPr>
          <p:cNvPr id="20" name="图形 19" descr="上楼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9793" y="-675708"/>
            <a:ext cx="3564391" cy="3564391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4324850" y="2355840"/>
            <a:ext cx="3602072" cy="826144"/>
            <a:chOff x="4324850" y="2355840"/>
            <a:chExt cx="3602072" cy="826144"/>
          </a:xfrm>
        </p:grpSpPr>
        <p:sp>
          <p:nvSpPr>
            <p:cNvPr id="3" name="流程图: 接点 2"/>
            <p:cNvSpPr/>
            <p:nvPr>
              <p:custDataLst>
                <p:tags r:id="rId2"/>
              </p:custDataLst>
            </p:nvPr>
          </p:nvSpPr>
          <p:spPr>
            <a:xfrm>
              <a:off x="4324850" y="2355840"/>
              <a:ext cx="826147" cy="826144"/>
            </a:xfrm>
            <a:prstGeom prst="flowChartConnector">
              <a:avLst/>
            </a:prstGeom>
            <a:solidFill>
              <a:srgbClr val="0167B2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01</a:t>
              </a:r>
              <a:endPara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150997" y="2413092"/>
              <a:ext cx="2775925" cy="766445"/>
              <a:chOff x="1852327" y="2087870"/>
              <a:chExt cx="3474415" cy="959301"/>
            </a:xfrm>
          </p:grpSpPr>
          <p:sp>
            <p:nvSpPr>
              <p:cNvPr id="4" name="文本框 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852327" y="2087870"/>
                <a:ext cx="3474415" cy="65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研究背景</a:t>
                </a:r>
                <a:endParaRPr lang="zh-CN" altLang="en-US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95245" y="2663292"/>
                <a:ext cx="2811937" cy="38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Research Background</a:t>
                </a:r>
                <a:endParaRPr lang="en-US" altLang="zh-CN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8283622" y="2355840"/>
            <a:ext cx="3602072" cy="826144"/>
            <a:chOff x="8283622" y="2355840"/>
            <a:chExt cx="3602072" cy="826144"/>
          </a:xfrm>
        </p:grpSpPr>
        <p:sp>
          <p:nvSpPr>
            <p:cNvPr id="28" name="流程图: 接点 27"/>
            <p:cNvSpPr/>
            <p:nvPr>
              <p:custDataLst>
                <p:tags r:id="rId6"/>
              </p:custDataLst>
            </p:nvPr>
          </p:nvSpPr>
          <p:spPr>
            <a:xfrm>
              <a:off x="8283622" y="2355840"/>
              <a:ext cx="826147" cy="826144"/>
            </a:xfrm>
            <a:prstGeom prst="flowChartConnector">
              <a:avLst/>
            </a:prstGeom>
            <a:solidFill>
              <a:srgbClr val="5CBBFF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02</a:t>
              </a:r>
              <a:endPara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109769" y="2443573"/>
              <a:ext cx="2775925" cy="736226"/>
              <a:chOff x="1852327" y="2126021"/>
              <a:chExt cx="3474415" cy="921478"/>
            </a:xfrm>
          </p:grpSpPr>
          <p:sp>
            <p:nvSpPr>
              <p:cNvPr id="30" name="文本框 2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52327" y="2126021"/>
                <a:ext cx="3474415" cy="65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系统设计</a:t>
                </a:r>
                <a:endParaRPr lang="zh-CN" altLang="en-US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895475" y="2663620"/>
                <a:ext cx="2815494" cy="38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System Design</a:t>
                </a:r>
                <a:endPara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>
            <p:custDataLst>
              <p:tags r:id="rId9"/>
            </p:custDataLst>
          </p:nvPr>
        </p:nvGrpSpPr>
        <p:grpSpPr>
          <a:xfrm>
            <a:off x="4324850" y="4599210"/>
            <a:ext cx="3602072" cy="826144"/>
            <a:chOff x="4324850" y="4599210"/>
            <a:chExt cx="3602072" cy="826144"/>
          </a:xfrm>
        </p:grpSpPr>
        <p:sp>
          <p:nvSpPr>
            <p:cNvPr id="34" name="流程图: 接点 33"/>
            <p:cNvSpPr/>
            <p:nvPr>
              <p:custDataLst>
                <p:tags r:id="rId10"/>
              </p:custDataLst>
            </p:nvPr>
          </p:nvSpPr>
          <p:spPr>
            <a:xfrm>
              <a:off x="4324850" y="4599210"/>
              <a:ext cx="826147" cy="826144"/>
            </a:xfrm>
            <a:prstGeom prst="flowChartConnector">
              <a:avLst/>
            </a:prstGeom>
            <a:solidFill>
              <a:srgbClr val="5CBBFF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03</a:t>
              </a:r>
              <a:endPara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150997" y="4656462"/>
              <a:ext cx="2775925" cy="766708"/>
              <a:chOff x="1852327" y="2087870"/>
              <a:chExt cx="3474415" cy="959630"/>
            </a:xfrm>
          </p:grpSpPr>
          <p:sp>
            <p:nvSpPr>
              <p:cNvPr id="36" name="文本框 3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852327" y="2087870"/>
                <a:ext cx="3474415" cy="65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系统实现</a:t>
                </a:r>
                <a:endParaRPr lang="zh-CN" altLang="en-US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895474" y="2663621"/>
                <a:ext cx="3060230" cy="38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System  Implementation</a:t>
                </a:r>
                <a:endParaRPr lang="en-US" altLang="zh-CN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>
            <p:custDataLst>
              <p:tags r:id="rId13"/>
            </p:custDataLst>
          </p:nvPr>
        </p:nvGrpSpPr>
        <p:grpSpPr>
          <a:xfrm>
            <a:off x="8283622" y="4599210"/>
            <a:ext cx="3602072" cy="826144"/>
            <a:chOff x="8283622" y="4599210"/>
            <a:chExt cx="3602072" cy="826144"/>
          </a:xfrm>
        </p:grpSpPr>
        <p:sp>
          <p:nvSpPr>
            <p:cNvPr id="39" name="流程图: 接点 38"/>
            <p:cNvSpPr/>
            <p:nvPr>
              <p:custDataLst>
                <p:tags r:id="rId14"/>
              </p:custDataLst>
            </p:nvPr>
          </p:nvSpPr>
          <p:spPr>
            <a:xfrm>
              <a:off x="8283622" y="4599210"/>
              <a:ext cx="826147" cy="826144"/>
            </a:xfrm>
            <a:prstGeom prst="flowChartConnector">
              <a:avLst/>
            </a:prstGeom>
            <a:solidFill>
              <a:srgbClr val="0167B2"/>
            </a:solidFill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04</a:t>
              </a:r>
              <a:endPara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109769" y="4686943"/>
              <a:ext cx="2775925" cy="736765"/>
              <a:chOff x="1852327" y="2126021"/>
              <a:chExt cx="3474415" cy="922153"/>
            </a:xfrm>
          </p:grpSpPr>
          <p:sp>
            <p:nvSpPr>
              <p:cNvPr id="41" name="文本框 4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852327" y="2126021"/>
                <a:ext cx="3474415" cy="65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研究总结</a:t>
                </a:r>
                <a:endParaRPr lang="zh-CN" altLang="en-US" sz="28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895475" y="2663620"/>
                <a:ext cx="2815494" cy="384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System  Summary</a:t>
                </a:r>
                <a:endParaRPr lang="zh-CN" altLang="en-US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sp>
        <p:nvSpPr>
          <p:cNvPr id="26" name="矩形 25"/>
          <p:cNvSpPr/>
          <p:nvPr/>
        </p:nvSpPr>
        <p:spPr>
          <a:xfrm>
            <a:off x="0" y="0"/>
            <a:ext cx="1452487" cy="6858000"/>
          </a:xfrm>
          <a:prstGeom prst="rect">
            <a:avLst/>
          </a:prstGeom>
          <a:solidFill>
            <a:srgbClr val="01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52487" y="629687"/>
            <a:ext cx="4055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CONTENTS</a:t>
            </a:r>
            <a:endParaRPr lang="zh-CN" altLang="en-US" sz="54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" name="图形 6" descr="上楼 轮廓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6645" y="297955"/>
            <a:ext cx="1199003" cy="1199003"/>
          </a:xfrm>
          <a:prstGeom prst="rect">
            <a:avLst/>
          </a:prstGeom>
        </p:spPr>
      </p:pic>
      <p:pic>
        <p:nvPicPr>
          <p:cNvPr id="46" name="图片 45" descr="工作的人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4"/>
          <a:stretch>
            <a:fillRect/>
          </a:stretch>
        </p:blipFill>
        <p:spPr>
          <a:xfrm>
            <a:off x="-22189" y="2330025"/>
            <a:ext cx="3693894" cy="3103587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580571" y="417958"/>
            <a:ext cx="11030858" cy="6022086"/>
          </a:xfrm>
          <a:prstGeom prst="frame">
            <a:avLst>
              <a:gd name="adj1" fmla="val 1083"/>
            </a:avLst>
          </a:prstGeom>
          <a:solidFill>
            <a:srgbClr val="0167B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6541" y="1563946"/>
            <a:ext cx="24926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i="1" dirty="0">
                <a:latin typeface="思源黑体 CN Bold" panose="020B0800000000000000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13800" b="1" i="1" dirty="0">
              <a:latin typeface="思源黑体 CN Bold" panose="020B0800000000000000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63638" y="3926735"/>
            <a:ext cx="4118936" cy="622662"/>
            <a:chOff x="1127964" y="4536995"/>
            <a:chExt cx="2249714" cy="622662"/>
          </a:xfrm>
        </p:grpSpPr>
        <p:sp>
          <p:nvSpPr>
            <p:cNvPr id="12" name="矩形 11"/>
            <p:cNvSpPr/>
            <p:nvPr/>
          </p:nvSpPr>
          <p:spPr>
            <a:xfrm>
              <a:off x="1127964" y="4536995"/>
              <a:ext cx="2249714" cy="622662"/>
            </a:xfrm>
            <a:prstGeom prst="rect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7250" y="4617493"/>
              <a:ext cx="11740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研究背景</a:t>
              </a:r>
              <a:endPara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60773" y="4938526"/>
            <a:ext cx="102914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科技改变生活，人们获取信息的方式越来越方便，抖音、哔哩哔哩等短视频平台的火爆，使得人们在碎片化时间中也能获取大量的信息，而若让其如过眼云烟般消散则是生活极大的损失，因此，一个方便、快捷、高效的笔记类网站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应运而生。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片 14" descr="使用便笺的人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6" b="20443"/>
          <a:stretch>
            <a:fillRect/>
          </a:stretch>
        </p:blipFill>
        <p:spPr>
          <a:xfrm>
            <a:off x="5282575" y="1919474"/>
            <a:ext cx="5936968" cy="2631331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4747050" y="500284"/>
            <a:ext cx="2697901" cy="814070"/>
            <a:chOff x="4747050" y="500284"/>
            <a:chExt cx="2697901" cy="814070"/>
          </a:xfrm>
        </p:grpSpPr>
        <p:sp>
          <p:nvSpPr>
            <p:cNvPr id="33" name="文本框 32"/>
            <p:cNvSpPr txBox="1"/>
            <p:nvPr/>
          </p:nvSpPr>
          <p:spPr>
            <a:xfrm>
              <a:off x="4747050" y="500284"/>
              <a:ext cx="2697901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研究背景</a:t>
              </a:r>
              <a:endPara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95665" y="1007649"/>
              <a:ext cx="200025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Research Backgroun</a:t>
              </a:r>
              <a:r>
                <a:rPr lang="en-US" altLang="zh-CN" sz="14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</a:t>
              </a:r>
              <a:endPara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42" name="图片 41" descr="会议中的人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4" b="32218"/>
          <a:stretch>
            <a:fillRect/>
          </a:stretch>
        </p:blipFill>
        <p:spPr>
          <a:xfrm>
            <a:off x="834271" y="1314449"/>
            <a:ext cx="10527803" cy="3097893"/>
          </a:xfrm>
          <a:prstGeom prst="rect">
            <a:avLst/>
          </a:prstGeom>
        </p:spPr>
      </p:pic>
      <p:grpSp>
        <p:nvGrpSpPr>
          <p:cNvPr id="53" name="组合 52"/>
          <p:cNvGrpSpPr/>
          <p:nvPr>
            <p:custDataLst>
              <p:tags r:id="rId2"/>
            </p:custDataLst>
          </p:nvPr>
        </p:nvGrpSpPr>
        <p:grpSpPr>
          <a:xfrm>
            <a:off x="9835968" y="4109512"/>
            <a:ext cx="1598891" cy="2080936"/>
            <a:chOff x="6790508" y="4077127"/>
            <a:chExt cx="1598891" cy="2080936"/>
          </a:xfrm>
        </p:grpSpPr>
        <p:sp>
          <p:nvSpPr>
            <p:cNvPr id="25" name="文本框 24"/>
            <p:cNvSpPr txBox="1"/>
            <p:nvPr>
              <p:custDataLst>
                <p:tags r:id="rId3"/>
              </p:custDataLst>
            </p:nvPr>
          </p:nvSpPr>
          <p:spPr>
            <a:xfrm>
              <a:off x="6955245" y="4876650"/>
              <a:ext cx="1361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设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计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4"/>
              </p:custDataLst>
            </p:nvPr>
          </p:nvSpPr>
          <p:spPr>
            <a:xfrm>
              <a:off x="6790508" y="5236043"/>
              <a:ext cx="1598891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用户前台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管理员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后台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隐语义个性化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推荐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284936" y="4077127"/>
              <a:ext cx="663022" cy="663022"/>
              <a:chOff x="7347451" y="4077127"/>
              <a:chExt cx="663022" cy="663022"/>
            </a:xfrm>
          </p:grpSpPr>
          <p:sp>
            <p:nvSpPr>
              <p:cNvPr id="14" name="流程图: 接点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7347451" y="4077127"/>
                <a:ext cx="663022" cy="663022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9" name="流程图: 接点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7381116" y="4109497"/>
                <a:ext cx="598281" cy="598281"/>
              </a:xfrm>
              <a:prstGeom prst="flowChartConnector">
                <a:avLst/>
              </a:prstGeom>
              <a:solidFill>
                <a:srgbClr val="5C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pic>
            <p:nvPicPr>
              <p:cNvPr id="38" name="图形 37" descr="蓝图 纯色填充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514071" y="4225617"/>
                <a:ext cx="338416" cy="338416"/>
              </a:xfrm>
              <a:prstGeom prst="rect">
                <a:avLst/>
              </a:prstGeom>
            </p:spPr>
          </p:pic>
        </p:grpSp>
      </p:grpSp>
      <p:grpSp>
        <p:nvGrpSpPr>
          <p:cNvPr id="51" name="组合 50"/>
          <p:cNvGrpSpPr/>
          <p:nvPr>
            <p:custDataLst>
              <p:tags r:id="rId10"/>
            </p:custDataLst>
          </p:nvPr>
        </p:nvGrpSpPr>
        <p:grpSpPr>
          <a:xfrm>
            <a:off x="737524" y="4077127"/>
            <a:ext cx="1659146" cy="1804076"/>
            <a:chOff x="737524" y="4077127"/>
            <a:chExt cx="1659146" cy="1804076"/>
          </a:xfrm>
        </p:grpSpPr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902261" y="4876650"/>
              <a:ext cx="1361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景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2"/>
              </p:custDataLst>
            </p:nvPr>
          </p:nvSpPr>
          <p:spPr>
            <a:xfrm>
              <a:off x="737524" y="5236043"/>
              <a:ext cx="165914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科技改变生活，获取信息的方式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非常方便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260300" y="4077127"/>
              <a:ext cx="663022" cy="663022"/>
              <a:chOff x="1260300" y="4077127"/>
              <a:chExt cx="663022" cy="663022"/>
            </a:xfrm>
          </p:grpSpPr>
          <p:sp>
            <p:nvSpPr>
              <p:cNvPr id="2" name="流程图: 接点 1"/>
              <p:cNvSpPr/>
              <p:nvPr>
                <p:custDataLst>
                  <p:tags r:id="rId13"/>
                </p:custDataLst>
              </p:nvPr>
            </p:nvSpPr>
            <p:spPr>
              <a:xfrm>
                <a:off x="1260300" y="4077127"/>
                <a:ext cx="663022" cy="663022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7" name="流程图: 接点 16"/>
              <p:cNvSpPr/>
              <p:nvPr>
                <p:custDataLst>
                  <p:tags r:id="rId14"/>
                </p:custDataLst>
              </p:nvPr>
            </p:nvSpPr>
            <p:spPr>
              <a:xfrm>
                <a:off x="1296552" y="4109497"/>
                <a:ext cx="598281" cy="598281"/>
              </a:xfrm>
              <a:prstGeom prst="flowChartConnector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pic>
            <p:nvPicPr>
              <p:cNvPr id="44" name="图形 43" descr="电话 纯色填充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405703" y="4206328"/>
                <a:ext cx="403159" cy="403159"/>
              </a:xfrm>
              <a:prstGeom prst="rect">
                <a:avLst/>
              </a:prstGeom>
            </p:spPr>
          </p:pic>
        </p:grpSp>
      </p:grpSp>
      <p:grpSp>
        <p:nvGrpSpPr>
          <p:cNvPr id="52" name="组合 51"/>
          <p:cNvGrpSpPr/>
          <p:nvPr>
            <p:custDataLst>
              <p:tags r:id="rId18"/>
            </p:custDataLst>
          </p:nvPr>
        </p:nvGrpSpPr>
        <p:grpSpPr>
          <a:xfrm>
            <a:off x="5260784" y="4066967"/>
            <a:ext cx="1711070" cy="2080936"/>
            <a:chOff x="3766629" y="4077127"/>
            <a:chExt cx="1711070" cy="2080936"/>
          </a:xfrm>
        </p:grpSpPr>
        <p:grpSp>
          <p:nvGrpSpPr>
            <p:cNvPr id="49" name="组合 48"/>
            <p:cNvGrpSpPr/>
            <p:nvPr/>
          </p:nvGrpSpPr>
          <p:grpSpPr>
            <a:xfrm>
              <a:off x="4272618" y="4077127"/>
              <a:ext cx="663022" cy="663022"/>
              <a:chOff x="4165580" y="4077127"/>
              <a:chExt cx="663022" cy="663022"/>
            </a:xfrm>
          </p:grpSpPr>
          <p:sp>
            <p:nvSpPr>
              <p:cNvPr id="13" name="流程图: 接点 12"/>
              <p:cNvSpPr/>
              <p:nvPr>
                <p:custDataLst>
                  <p:tags r:id="rId19"/>
                </p:custDataLst>
              </p:nvPr>
            </p:nvSpPr>
            <p:spPr>
              <a:xfrm>
                <a:off x="4165580" y="4077127"/>
                <a:ext cx="663022" cy="663022"/>
              </a:xfrm>
              <a:prstGeom prst="flowChartConnector">
                <a:avLst/>
              </a:prstGeom>
              <a:solidFill>
                <a:srgbClr val="5CBB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8" name="流程图: 接点 17"/>
              <p:cNvSpPr/>
              <p:nvPr>
                <p:custDataLst>
                  <p:tags r:id="rId20"/>
                </p:custDataLst>
              </p:nvPr>
            </p:nvSpPr>
            <p:spPr>
              <a:xfrm>
                <a:off x="4200539" y="4109497"/>
                <a:ext cx="598281" cy="598281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pic>
            <p:nvPicPr>
              <p:cNvPr id="43" name="图形 42" descr="男法官 纯色填充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327882" y="4216339"/>
                <a:ext cx="338416" cy="338416"/>
              </a:xfrm>
              <a:prstGeom prst="rect">
                <a:avLst/>
              </a:prstGeom>
            </p:spPr>
          </p:pic>
        </p:grpSp>
        <p:sp>
          <p:nvSpPr>
            <p:cNvPr id="35" name="文本框 34"/>
            <p:cNvSpPr txBox="1"/>
            <p:nvPr>
              <p:custDataLst>
                <p:tags r:id="rId24"/>
              </p:custDataLst>
            </p:nvPr>
          </p:nvSpPr>
          <p:spPr>
            <a:xfrm>
              <a:off x="3931366" y="4876650"/>
              <a:ext cx="1361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求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5"/>
              </p:custDataLst>
            </p:nvPr>
          </p:nvSpPr>
          <p:spPr>
            <a:xfrm>
              <a:off x="3766629" y="5236043"/>
              <a:ext cx="171107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为提高碎片化时间的利用，人们对笔记类网站需求</a:t>
              </a:r>
              <a:r>
                <a: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激增</a:t>
              </a:r>
              <a:endParaRPr lang="zh-CN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580571" y="417958"/>
            <a:ext cx="11030858" cy="6022086"/>
          </a:xfrm>
          <a:prstGeom prst="frame">
            <a:avLst>
              <a:gd name="adj1" fmla="val 1083"/>
            </a:avLst>
          </a:prstGeom>
          <a:solidFill>
            <a:srgbClr val="0167B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09341" y="1563946"/>
            <a:ext cx="2608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i="1" dirty="0">
                <a:latin typeface="思源黑体 CN Bold" panose="020B0800000000000000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13800" b="1" i="1" dirty="0">
              <a:latin typeface="思源黑体 CN Bold" panose="020B0800000000000000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09148" y="3926735"/>
            <a:ext cx="4221801" cy="622662"/>
            <a:chOff x="1127964" y="4536995"/>
            <a:chExt cx="2249714" cy="622662"/>
          </a:xfrm>
        </p:grpSpPr>
        <p:sp>
          <p:nvSpPr>
            <p:cNvPr id="12" name="矩形 11"/>
            <p:cNvSpPr/>
            <p:nvPr/>
          </p:nvSpPr>
          <p:spPr>
            <a:xfrm>
              <a:off x="1127964" y="4536995"/>
              <a:ext cx="2249714" cy="622662"/>
            </a:xfrm>
            <a:prstGeom prst="rect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13716" y="4617493"/>
              <a:ext cx="9625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Bold" panose="020B0800000000000000" pitchFamily="34" charset="-122"/>
                </a:rPr>
                <a:t>系统</a:t>
              </a:r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Bold" panose="020B0800000000000000" pitchFamily="34" charset="-122"/>
                </a:rPr>
                <a:t>设计</a:t>
              </a:r>
              <a:endPara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60773" y="4938526"/>
            <a:ext cx="1041685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使用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SpringBoot+Vue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实现网站搭建，使用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docker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mysql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数据库，使用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redis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作为服务器缓存数据库，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使用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Mybatis-Plus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简化数据库操作，参考协同过滤设计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隐语义推荐算法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片 14" descr="使用便笺的人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6" b="20443"/>
          <a:stretch>
            <a:fillRect/>
          </a:stretch>
        </p:blipFill>
        <p:spPr>
          <a:xfrm>
            <a:off x="1174097" y="1919474"/>
            <a:ext cx="5936968" cy="26313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964326" y="500284"/>
            <a:ext cx="22633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</a:t>
            </a:r>
            <a:r>
              <a: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</a:t>
            </a:r>
            <a:endParaRPr lang="zh-CN" altLang="en-US" sz="3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05400" y="999490"/>
            <a:ext cx="1981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System  Partitioning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4679701" y="2405289"/>
            <a:ext cx="2832599" cy="2862393"/>
            <a:chOff x="4404001" y="1795689"/>
            <a:chExt cx="2832599" cy="2862393"/>
          </a:xfrm>
        </p:grpSpPr>
        <p:sp>
          <p:nvSpPr>
            <p:cNvPr id="8" name="泪滴形 7"/>
            <p:cNvSpPr/>
            <p:nvPr>
              <p:custDataLst>
                <p:tags r:id="rId2"/>
              </p:custDataLst>
            </p:nvPr>
          </p:nvSpPr>
          <p:spPr>
            <a:xfrm rot="5400000">
              <a:off x="4404002" y="1795688"/>
              <a:ext cx="1270862" cy="1270863"/>
            </a:xfrm>
            <a:prstGeom prst="teardrop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" name="泪滴形 8"/>
            <p:cNvSpPr/>
            <p:nvPr>
              <p:custDataLst>
                <p:tags r:id="rId3"/>
              </p:custDataLst>
            </p:nvPr>
          </p:nvSpPr>
          <p:spPr>
            <a:xfrm rot="16200000" flipH="1">
              <a:off x="5965738" y="1795688"/>
              <a:ext cx="1270862" cy="1270863"/>
            </a:xfrm>
            <a:prstGeom prst="teardrop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" name="泪滴形 9"/>
            <p:cNvSpPr/>
            <p:nvPr>
              <p:custDataLst>
                <p:tags r:id="rId4"/>
              </p:custDataLst>
            </p:nvPr>
          </p:nvSpPr>
          <p:spPr>
            <a:xfrm rot="16200000" flipV="1">
              <a:off x="4404002" y="3387219"/>
              <a:ext cx="1270862" cy="1270863"/>
            </a:xfrm>
            <a:prstGeom prst="teardrop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" name="泪滴形 10"/>
            <p:cNvSpPr/>
            <p:nvPr>
              <p:custDataLst>
                <p:tags r:id="rId5"/>
              </p:custDataLst>
            </p:nvPr>
          </p:nvSpPr>
          <p:spPr>
            <a:xfrm rot="5400000" flipH="1" flipV="1">
              <a:off x="5965738" y="3387219"/>
              <a:ext cx="1270862" cy="1270863"/>
            </a:xfrm>
            <a:prstGeom prst="teardrop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18" name="图形 17" descr="蓝图 纯色填充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67263" y="3711501"/>
              <a:ext cx="622298" cy="622298"/>
            </a:xfrm>
            <a:prstGeom prst="rect">
              <a:avLst/>
            </a:prstGeom>
          </p:spPr>
        </p:pic>
        <p:pic>
          <p:nvPicPr>
            <p:cNvPr id="19" name="图形 18" descr="信号塔 纯色填充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90020" y="3627211"/>
              <a:ext cx="622298" cy="622298"/>
            </a:xfrm>
            <a:prstGeom prst="rect">
              <a:avLst/>
            </a:prstGeom>
          </p:spPr>
        </p:pic>
        <p:pic>
          <p:nvPicPr>
            <p:cNvPr id="20" name="图形 19" descr="男法官 纯色填充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18253" y="2159984"/>
              <a:ext cx="622298" cy="622298"/>
            </a:xfrm>
            <a:prstGeom prst="rect">
              <a:avLst/>
            </a:prstGeom>
          </p:spPr>
        </p:pic>
        <p:pic>
          <p:nvPicPr>
            <p:cNvPr id="21" name="图形 20" descr="电话 纯色填充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42275" y="2132660"/>
              <a:ext cx="741350" cy="74135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>
            <p:custDataLst>
              <p:tags r:id="rId18"/>
            </p:custDataLst>
          </p:nvPr>
        </p:nvGrpSpPr>
        <p:grpSpPr>
          <a:xfrm>
            <a:off x="7686251" y="2323244"/>
            <a:ext cx="3756449" cy="1699463"/>
            <a:chOff x="1081526" y="4474177"/>
            <a:chExt cx="3756449" cy="1699463"/>
          </a:xfrm>
        </p:grpSpPr>
        <p:sp>
          <p:nvSpPr>
            <p:cNvPr id="29" name="文本框 28"/>
            <p:cNvSpPr txBox="1"/>
            <p:nvPr>
              <p:custDataLst>
                <p:tags r:id="rId19"/>
              </p:custDataLst>
            </p:nvPr>
          </p:nvSpPr>
          <p:spPr>
            <a:xfrm>
              <a:off x="1081526" y="4474177"/>
              <a:ext cx="1361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Redis</a:t>
              </a:r>
              <a:endParaRPr lang="en-US" altLang="zh-CN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0"/>
              </p:custDataLst>
            </p:nvPr>
          </p:nvSpPr>
          <p:spPr>
            <a:xfrm>
              <a:off x="1081526" y="4835695"/>
              <a:ext cx="3756449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redis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减少数据库的增删改查次数，同时使用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redis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的键值对存储方式，实现热搜榜的生成与存储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21"/>
            </p:custDataLst>
          </p:nvPr>
        </p:nvGrpSpPr>
        <p:grpSpPr>
          <a:xfrm>
            <a:off x="7686251" y="4094894"/>
            <a:ext cx="3756449" cy="1283538"/>
            <a:chOff x="1081526" y="4474177"/>
            <a:chExt cx="3756449" cy="1283538"/>
          </a:xfrm>
        </p:grpSpPr>
        <p:sp>
          <p:nvSpPr>
            <p:cNvPr id="35" name="文本框 34"/>
            <p:cNvSpPr txBox="1"/>
            <p:nvPr>
              <p:custDataLst>
                <p:tags r:id="rId22"/>
              </p:custDataLst>
            </p:nvPr>
          </p:nvSpPr>
          <p:spPr>
            <a:xfrm>
              <a:off x="1081526" y="4474177"/>
              <a:ext cx="21793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Mybatis-Plus</a:t>
              </a:r>
              <a:endParaRPr lang="en-US" altLang="zh-CN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3"/>
              </p:custDataLst>
            </p:nvPr>
          </p:nvSpPr>
          <p:spPr>
            <a:xfrm>
              <a:off x="1081526" y="4835695"/>
              <a:ext cx="3756449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SSM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框架的基础上，使用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MQ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即兼容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Mybatis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，又能加快开发速度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24"/>
            </p:custDataLst>
          </p:nvPr>
        </p:nvGrpSpPr>
        <p:grpSpPr>
          <a:xfrm>
            <a:off x="769715" y="2323244"/>
            <a:ext cx="3787140" cy="1699463"/>
            <a:chOff x="1081526" y="4474177"/>
            <a:chExt cx="3787140" cy="1699463"/>
          </a:xfrm>
        </p:grpSpPr>
        <p:sp>
          <p:nvSpPr>
            <p:cNvPr id="38" name="文本框 37"/>
            <p:cNvSpPr txBox="1"/>
            <p:nvPr>
              <p:custDataLst>
                <p:tags r:id="rId25"/>
              </p:custDataLst>
            </p:nvPr>
          </p:nvSpPr>
          <p:spPr>
            <a:xfrm>
              <a:off x="2830316" y="4474177"/>
              <a:ext cx="20383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SpringBoot+Vue</a:t>
              </a:r>
              <a:endParaRPr lang="en-US" altLang="zh-CN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26"/>
              </p:custDataLst>
            </p:nvPr>
          </p:nvSpPr>
          <p:spPr>
            <a:xfrm>
              <a:off x="1081526" y="4835695"/>
              <a:ext cx="3756449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在系统设计时，网站搭建方式为前后端分离开发，前端使用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Vue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，服务器使用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SPringBoot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全家桶实现开发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7"/>
            </p:custDataLst>
          </p:nvPr>
        </p:nvGrpSpPr>
        <p:grpSpPr>
          <a:xfrm>
            <a:off x="769715" y="4094894"/>
            <a:ext cx="3774198" cy="1699463"/>
            <a:chOff x="1081526" y="4474177"/>
            <a:chExt cx="3774198" cy="1699463"/>
          </a:xfrm>
        </p:grpSpPr>
        <p:sp>
          <p:nvSpPr>
            <p:cNvPr id="41" name="文本框 40"/>
            <p:cNvSpPr txBox="1"/>
            <p:nvPr>
              <p:custDataLst>
                <p:tags r:id="rId28"/>
              </p:custDataLst>
            </p:nvPr>
          </p:nvSpPr>
          <p:spPr>
            <a:xfrm>
              <a:off x="3494526" y="4474177"/>
              <a:ext cx="1361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docker</a:t>
              </a:r>
              <a:endParaRPr lang="en-US" altLang="zh-CN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29"/>
              </p:custDataLst>
            </p:nvPr>
          </p:nvSpPr>
          <p:spPr>
            <a:xfrm>
              <a:off x="1081526" y="4835695"/>
              <a:ext cx="3756449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VM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创建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Linux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虚拟机，在虚拟中安装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docker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，再使用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docker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完成</a:t>
              </a:r>
              <a:r>
                <a:rPr lang="en-US" altLang="zh-CN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docker-&gt;</a:t>
              </a:r>
              <a:r>
                <a: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虚拟机的镜像，便于管理</a:t>
              </a:r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5525" y="500284"/>
            <a:ext cx="226095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隐语义模型</a:t>
            </a:r>
            <a:endParaRPr lang="zh-CN" altLang="en-US" sz="3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9444" y="999736"/>
            <a:ext cx="219311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Latent Factor Model</a:t>
            </a:r>
            <a:endParaRPr lang="en-US" altLang="zh-CN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850900" y="2222500"/>
            <a:ext cx="3096812" cy="2159000"/>
            <a:chOff x="850900" y="2222500"/>
            <a:chExt cx="3096812" cy="2159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850900" y="2222500"/>
              <a:ext cx="3096812" cy="2159000"/>
              <a:chOff x="1143000" y="2222500"/>
              <a:chExt cx="3096812" cy="2159000"/>
            </a:xfrm>
          </p:grpSpPr>
          <p:sp>
            <p:nvSpPr>
              <p:cNvPr id="7" name="矩形 6"/>
              <p:cNvSpPr/>
              <p:nvPr>
                <p:custDataLst>
                  <p:tags r:id="rId2"/>
                </p:custDataLst>
              </p:nvPr>
            </p:nvSpPr>
            <p:spPr>
              <a:xfrm>
                <a:off x="1143000" y="2222500"/>
                <a:ext cx="3096812" cy="1778000"/>
              </a:xfrm>
              <a:prstGeom prst="rect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0" name="等腰三角形 9"/>
              <p:cNvSpPr/>
              <p:nvPr>
                <p:custDataLst>
                  <p:tags r:id="rId3"/>
                </p:custDataLst>
              </p:nvPr>
            </p:nvSpPr>
            <p:spPr>
              <a:xfrm rot="10800000">
                <a:off x="1194352" y="4000500"/>
                <a:ext cx="441960" cy="381000"/>
              </a:xfrm>
              <a:prstGeom prst="triangle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23232" y="2483439"/>
              <a:ext cx="2527725" cy="1283538"/>
              <a:chOff x="1081526" y="4474177"/>
              <a:chExt cx="2527725" cy="1283538"/>
            </a:xfrm>
          </p:grpSpPr>
          <p:sp>
            <p:nvSpPr>
              <p:cNvPr id="19" name="文本框 1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81526" y="4474177"/>
                <a:ext cx="136119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简介</a:t>
                </a:r>
                <a:endPara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81527" y="4835695"/>
                <a:ext cx="2527724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隐语义模型一种在多个领域中广泛应用的统计和机器学习技术，在推荐系统和文本挖掘等领域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广泛应用</a:t>
                </a:r>
                <a:endPara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>
            <p:custDataLst>
              <p:tags r:id="rId6"/>
            </p:custDataLst>
          </p:nvPr>
        </p:nvGrpSpPr>
        <p:grpSpPr>
          <a:xfrm>
            <a:off x="4552950" y="2222500"/>
            <a:ext cx="3096812" cy="2159000"/>
            <a:chOff x="4603750" y="2222500"/>
            <a:chExt cx="3096812" cy="2159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4603750" y="2222500"/>
              <a:ext cx="3096812" cy="2159000"/>
              <a:chOff x="1143000" y="2222500"/>
              <a:chExt cx="3096812" cy="2159000"/>
            </a:xfrm>
          </p:grpSpPr>
          <p:sp>
            <p:nvSpPr>
              <p:cNvPr id="13" name="矩形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1143000" y="2222500"/>
                <a:ext cx="3096812" cy="1778000"/>
              </a:xfrm>
              <a:prstGeom prst="rect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4" name="等腰三角形 13"/>
              <p:cNvSpPr/>
              <p:nvPr>
                <p:custDataLst>
                  <p:tags r:id="rId8"/>
                </p:custDataLst>
              </p:nvPr>
            </p:nvSpPr>
            <p:spPr>
              <a:xfrm rot="10800000">
                <a:off x="1194352" y="4000500"/>
                <a:ext cx="441960" cy="381000"/>
              </a:xfrm>
              <a:prstGeom prst="triangle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917226" y="2483439"/>
              <a:ext cx="2527725" cy="1560398"/>
              <a:chOff x="1081526" y="4474177"/>
              <a:chExt cx="2527725" cy="1560398"/>
            </a:xfrm>
          </p:grpSpPr>
          <p:sp>
            <p:nvSpPr>
              <p:cNvPr id="22" name="文本框 2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081526" y="4474177"/>
                <a:ext cx="136119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核心思想</a:t>
                </a:r>
                <a:endPara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81527" y="4835695"/>
                <a:ext cx="2527724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通过隐含特征（latent factor）来联系用户兴趣和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文章。在用户兴趣方面，可以分析用户的行为偏好，将其归纳为多个隐含特征。</a:t>
                </a:r>
                <a:endPara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>
            <p:custDataLst>
              <p:tags r:id="rId11"/>
            </p:custDataLst>
          </p:nvPr>
        </p:nvGrpSpPr>
        <p:grpSpPr>
          <a:xfrm>
            <a:off x="8255000" y="2222500"/>
            <a:ext cx="3096812" cy="2159000"/>
            <a:chOff x="8255000" y="2222500"/>
            <a:chExt cx="3096812" cy="2159000"/>
          </a:xfrm>
        </p:grpSpPr>
        <p:grpSp>
          <p:nvGrpSpPr>
            <p:cNvPr id="15" name="组合 14"/>
            <p:cNvGrpSpPr/>
            <p:nvPr/>
          </p:nvGrpSpPr>
          <p:grpSpPr>
            <a:xfrm>
              <a:off x="8255000" y="2222500"/>
              <a:ext cx="3096812" cy="2159000"/>
              <a:chOff x="1143000" y="2222500"/>
              <a:chExt cx="3096812" cy="2159000"/>
            </a:xfrm>
          </p:grpSpPr>
          <p:sp>
            <p:nvSpPr>
              <p:cNvPr id="16" name="矩形 15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43000" y="2222500"/>
                <a:ext cx="3096812" cy="1778000"/>
              </a:xfrm>
              <a:prstGeom prst="rect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17" name="等腰三角形 16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1194352" y="4000500"/>
                <a:ext cx="441960" cy="381000"/>
              </a:xfrm>
              <a:prstGeom prst="triangle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255000" y="2222500"/>
              <a:ext cx="3096812" cy="2159000"/>
              <a:chOff x="1143000" y="2222500"/>
              <a:chExt cx="3096812" cy="2159000"/>
            </a:xfrm>
          </p:grpSpPr>
          <p:sp>
            <p:nvSpPr>
              <p:cNvPr id="25" name="矩形 24"/>
              <p:cNvSpPr/>
              <p:nvPr>
                <p:custDataLst>
                  <p:tags r:id="rId14"/>
                </p:custDataLst>
              </p:nvPr>
            </p:nvSpPr>
            <p:spPr>
              <a:xfrm>
                <a:off x="1143000" y="2222500"/>
                <a:ext cx="3096812" cy="1778000"/>
              </a:xfrm>
              <a:prstGeom prst="rect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6" name="等腰三角形 25"/>
              <p:cNvSpPr/>
              <p:nvPr>
                <p:custDataLst>
                  <p:tags r:id="rId15"/>
                </p:custDataLst>
              </p:nvPr>
            </p:nvSpPr>
            <p:spPr>
              <a:xfrm rot="10800000">
                <a:off x="1194352" y="4000500"/>
                <a:ext cx="441960" cy="381000"/>
              </a:xfrm>
              <a:prstGeom prst="triangle">
                <a:avLst/>
              </a:prstGeom>
              <a:solidFill>
                <a:srgbClr val="01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551331" y="2483439"/>
              <a:ext cx="2732405" cy="1517015"/>
              <a:chOff x="1064381" y="4474177"/>
              <a:chExt cx="2732405" cy="1517015"/>
            </a:xfrm>
          </p:grpSpPr>
          <p:sp>
            <p:nvSpPr>
              <p:cNvPr id="28" name="文本框 2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081526" y="4474177"/>
                <a:ext cx="136119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实现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过程</a:t>
                </a:r>
                <a:endPara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64381" y="4835492"/>
                <a:ext cx="2732405" cy="11557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根据已有用户数据生成共现矩阵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R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，使用梯度下降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+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平方差损失函数求解最佳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P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Q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矩阵，根据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PQ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矩阵乘积对照矩阵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R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，找出给用户推荐的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文章</a:t>
                </a:r>
                <a:endParaRPr lang="zh-CN" altLang="en-US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52475" y="4711082"/>
            <a:ext cx="10744201" cy="1078840"/>
            <a:chOff x="723900" y="4711082"/>
            <a:chExt cx="10744201" cy="1078840"/>
          </a:xfrm>
        </p:grpSpPr>
        <p:grpSp>
          <p:nvGrpSpPr>
            <p:cNvPr id="30" name="组合 29"/>
            <p:cNvGrpSpPr/>
            <p:nvPr/>
          </p:nvGrpSpPr>
          <p:grpSpPr>
            <a:xfrm>
              <a:off x="1638301" y="4783244"/>
              <a:ext cx="9829800" cy="1006678"/>
              <a:chOff x="794907" y="4474177"/>
              <a:chExt cx="10996611" cy="1006678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794907" y="4474177"/>
                <a:ext cx="236128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与数据库</a:t>
                </a:r>
                <a:r>
                  <a:rPr lang="zh-CN" altLang="en-US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相关设计</a:t>
                </a:r>
                <a:endParaRPr lang="zh-CN" altLang="en-US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794907" y="4835695"/>
                <a:ext cx="1099661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隐语义算法会自动读取数据库中的离线用户数据，包括用户基本信息、用户历史行为信息、搜索历史等，将已有的用户浏览信息与用户信息结合形成用户</a:t>
                </a:r>
                <a:r>
                  <a:rPr lang="en-US" altLang="zh-CN" sz="12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-</a:t>
                </a:r>
                <a:r>
                  <a:rPr lang="zh-CN" altLang="en-US" sz="12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标签矩阵，之后进行矩阵分解计算出的相似用户给目标用户推荐标签</a:t>
                </a:r>
                <a:r>
                  <a:rPr lang="zh-CN" altLang="en-US" sz="12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内容</a:t>
                </a:r>
                <a:endParaRPr lang="zh-CN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pic>
          <p:nvPicPr>
            <p:cNvPr id="34" name="图形 33" descr="上楼 纯色填充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3900" y="4711082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2495" y="500380"/>
            <a:ext cx="2747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功能模块</a:t>
            </a:r>
            <a:r>
              <a:rPr lang="zh-CN" altLang="en-US" sz="3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划分</a:t>
            </a:r>
            <a:endParaRPr lang="zh-CN" altLang="en-US" sz="3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" name="图片 3" descr="随心笔记管理系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505" y="1594485"/>
            <a:ext cx="9648825" cy="41433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580571" y="417958"/>
            <a:ext cx="11030858" cy="6022086"/>
          </a:xfrm>
          <a:prstGeom prst="frame">
            <a:avLst>
              <a:gd name="adj1" fmla="val 1083"/>
            </a:avLst>
          </a:prstGeom>
          <a:solidFill>
            <a:srgbClr val="0167B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6541" y="1563946"/>
            <a:ext cx="2608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i="1" dirty="0">
                <a:latin typeface="思源黑体 CN Bold" panose="020B0800000000000000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13800" b="1" i="1" dirty="0">
              <a:latin typeface="思源黑体 CN Bold" panose="020B0800000000000000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60773" y="3926735"/>
            <a:ext cx="4221801" cy="622662"/>
            <a:chOff x="1127964" y="4536995"/>
            <a:chExt cx="2249714" cy="622662"/>
          </a:xfrm>
        </p:grpSpPr>
        <p:sp>
          <p:nvSpPr>
            <p:cNvPr id="12" name="矩形 11"/>
            <p:cNvSpPr/>
            <p:nvPr/>
          </p:nvSpPr>
          <p:spPr>
            <a:xfrm>
              <a:off x="1127964" y="4536995"/>
              <a:ext cx="2249714" cy="622662"/>
            </a:xfrm>
            <a:prstGeom prst="rect">
              <a:avLst/>
            </a:prstGeom>
            <a:solidFill>
              <a:srgbClr val="01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89857" y="4617493"/>
              <a:ext cx="93713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系统实现</a:t>
              </a:r>
              <a:endPara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60773" y="4938526"/>
            <a:ext cx="1026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用户登陆后，服务器会记录用户的各种行为信息，包括搜索记录，标签浏览记录等。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管理员在后台管理界面可以查看用户添加的标签内容、管理用户信息和一键同步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redis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mysql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数据等。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管理员可在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PyCharm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中手动启动隐语义算法对离线用户数据作个性化推荐</a:t>
            </a:r>
            <a:endParaRPr lang="zh-CN" altLang="en-US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片 14" descr="使用便笺的人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6" b="20443"/>
          <a:stretch>
            <a:fillRect/>
          </a:stretch>
        </p:blipFill>
        <p:spPr>
          <a:xfrm>
            <a:off x="5282575" y="1919474"/>
            <a:ext cx="5936968" cy="263133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0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00.xml><?xml version="1.0" encoding="utf-8"?>
<p:tagLst xmlns:p="http://schemas.openxmlformats.org/presentationml/2006/main">
  <p:tag name="KSO_WM_TEMPLATE_CATEGORY" val="custom"/>
  <p:tag name="KSO_WM_TEMPLATE_INDEX" val="20188997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D" val="custom20188997_14*a*1"/>
  <p:tag name="KSO_WM_UNIT_PRESET_TEXT" val="4.1 研究成果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TEMPLATE_CATEGORY" val="custom"/>
  <p:tag name="KSO_WM_TEMPLATE_INDEX" val="20188997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3"/>
  <p:tag name="KSO_WM_UNIT_ID" val="custom20188997_14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02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10"/>
  <p:tag name="KSO_WM_UNIT_HIGHLIGHT" val="0"/>
  <p:tag name="KSO_WM_UNIT_COMPATIBLE" val="0"/>
  <p:tag name="KSO_WM_TAG_VERSION" val="1.0"/>
  <p:tag name="KSO_WM_DIAGRAM_GROUP_CODE" val="l1-3"/>
  <p:tag name="KSO_WM_UNIT_ID" val="custom20188997_14*l_h_a*1_2_1"/>
  <p:tag name="KSO_WM_UNIT_PRESET_TEXT" val="请输入你的标题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52"/>
  <p:tag name="KSO_WM_UNIT_HIGHLIGHT" val="0"/>
  <p:tag name="KSO_WM_UNIT_COMPATIBLE" val="0"/>
  <p:tag name="KSO_WM_TAG_VERSION" val="1.0"/>
  <p:tag name="KSO_WM_DIAGRAM_GROUP_CODE" val="l1-3"/>
  <p:tag name="KSO_WM_UNIT_ID" val="custom20188997_14*l_h_f*1_2_1"/>
  <p:tag name="KSO_WM_UNIT_PRESET_TEXT" val="点击输入本栏的具体文字，简明扼要地说明分项内容，作为概念的解说。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EMPLATE_CATEGORY" val="custom"/>
  <p:tag name="KSO_WM_TEMPLATE_INDEX" val="20188997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3"/>
  <p:tag name="KSO_WM_UNIT_ID" val="custom20188997_14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05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10"/>
  <p:tag name="KSO_WM_UNIT_HIGHLIGHT" val="0"/>
  <p:tag name="KSO_WM_UNIT_COMPATIBLE" val="0"/>
  <p:tag name="KSO_WM_TAG_VERSION" val="1.0"/>
  <p:tag name="KSO_WM_DIAGRAM_GROUP_CODE" val="l1-3"/>
  <p:tag name="KSO_WM_UNIT_ID" val="custom20188997_14*l_h_a*1_3_1"/>
  <p:tag name="KSO_WM_UNIT_PRESET_TEXT" val="请输入你的标题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52"/>
  <p:tag name="KSO_WM_UNIT_HIGHLIGHT" val="0"/>
  <p:tag name="KSO_WM_UNIT_COMPATIBLE" val="0"/>
  <p:tag name="KSO_WM_TAG_VERSION" val="1.0"/>
  <p:tag name="KSO_WM_DIAGRAM_GROUP_CODE" val="l1-3"/>
  <p:tag name="KSO_WM_UNIT_ID" val="custom20188997_14*l_h_f*1_3_1"/>
  <p:tag name="KSO_WM_UNIT_PRESET_TEXT" val="点击输入本栏的具体文字，简明扼要地说明分项内容，作为概念的解说。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EMPLATE_CATEGORY" val="custom"/>
  <p:tag name="KSO_WM_TEMPLATE_INDEX" val="20188997"/>
  <p:tag name="KSO_WM_UNIT_TYPE" val="l_h_i"/>
  <p:tag name="KSO_WM_UNIT_INDEX" val="1_3_1"/>
  <p:tag name="KSO_WM_UNIT_LAYERLEVEL" val="1_1_1"/>
  <p:tag name="KSO_WM_BEAUTIFY_FLAG" val="#wm#"/>
  <p:tag name="KSO_WM_TAG_VERSION" val="1.0"/>
  <p:tag name="KSO_WM_DIAGRAM_GROUP_CODE" val="l1-3"/>
  <p:tag name="KSO_WM_UNIT_ID" val="custom20188997_14*l_h_i*1_3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08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3"/>
  <p:tag name="KSO_WM_UNIT_LAYERLEVEL" val="1_1"/>
  <p:tag name="KSO_WM_BEAUTIFY_FLAG" val="#wm#"/>
  <p:tag name="KSO_WM_TAG_VERSION" val="1.0"/>
  <p:tag name="KSO_WM_DIAGRAM_GROUP_CODE" val="l1-3"/>
  <p:tag name="KSO_WM_UNIT_ID" val="custom20188997_14*l_i*1_3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09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2"/>
  <p:tag name="KSO_WM_UNIT_LAYERLEVEL" val="1_1"/>
  <p:tag name="KSO_WM_BEAUTIFY_FLAG" val="#wm#"/>
  <p:tag name="KSO_WM_TAG_VERSION" val="1.0"/>
  <p:tag name="KSO_WM_DIAGRAM_GROUP_CODE" val="l1-3"/>
  <p:tag name="KSO_WM_UNIT_ID" val="custom20188997_14*l_i*1_2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1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10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l_h_d"/>
  <p:tag name="KSO_WM_UNIT_INDEX" val="1_1_1"/>
  <p:tag name="KSO_WM_UNIT_ID" val="custom20188997_14*l_h_d*1_1_1"/>
  <p:tag name="KSO_WM_UNIT_LAYERLEVEL" val="1_1_1"/>
  <p:tag name="KSO_WM_UNIT_VALUE" val="491*873"/>
  <p:tag name="KSO_WM_UNIT_HIGHLIGHT" val="0"/>
  <p:tag name="KSO_WM_UNIT_COMPATIBLE" val="0"/>
  <p:tag name="KSO_WM_BEAUTIFY_FLAG" val="#wm#"/>
  <p:tag name="KSO_WM_DIAGRAM_GROUP_CODE" val="l1-3"/>
  <p:tag name="KSO_WM_UNIT_DIAGRAM_ISNUMVISUAL" val="0"/>
  <p:tag name="KSO_WM_UNIT_DIAGRAM_ISREFERUNIT" val="0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11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l_h_d"/>
  <p:tag name="KSO_WM_UNIT_INDEX" val="1_2_1"/>
  <p:tag name="KSO_WM_UNIT_ID" val="custom20188997_14*l_h_d*1_2_1"/>
  <p:tag name="KSO_WM_UNIT_LAYERLEVEL" val="1_1_1"/>
  <p:tag name="KSO_WM_UNIT_VALUE" val="491*875"/>
  <p:tag name="KSO_WM_UNIT_HIGHLIGHT" val="0"/>
  <p:tag name="KSO_WM_UNIT_COMPATIBLE" val="0"/>
  <p:tag name="KSO_WM_BEAUTIFY_FLAG" val="#wm#"/>
  <p:tag name="KSO_WM_DIAGRAM_GROUP_CODE" val="l1-3"/>
  <p:tag name="KSO_WM_UNIT_DIAGRAM_ISNUMVISUAL" val="0"/>
  <p:tag name="KSO_WM_UNIT_DIAGRAM_ISREFERUNIT" val="0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12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l_h_d"/>
  <p:tag name="KSO_WM_UNIT_INDEX" val="1_3_1"/>
  <p:tag name="KSO_WM_UNIT_ID" val="custom20188997_14*l_h_d*1_3_1"/>
  <p:tag name="KSO_WM_UNIT_LAYERLEVEL" val="1_1_1"/>
  <p:tag name="KSO_WM_UNIT_VALUE" val="488*868"/>
  <p:tag name="KSO_WM_UNIT_HIGHLIGHT" val="0"/>
  <p:tag name="KSO_WM_UNIT_COMPATIBLE" val="0"/>
  <p:tag name="KSO_WM_BEAUTIFY_FLAG" val="#wm#"/>
  <p:tag name="KSO_WM_DIAGRAM_GROUP_CODE" val="l1-3"/>
  <p:tag name="KSO_WM_UNIT_DIAGRAM_ISNUMVISUAL" val="0"/>
  <p:tag name="KSO_WM_UNIT_DIAGRAM_ISREFERUNIT" val="0"/>
  <p:tag name="KSO_WM_UNIT_USESOURCEFORMAT_APPLY" val="1"/>
  <p:tag name="KSO_WM_DIAGRAM_VIRTUALLY_FRAME" val="{&quot;height&quot;:364.79992125984256,&quot;left&quot;:0,&quot;top&quot;:115.20007874015748,&quot;width&quot;:960}"/>
</p:tagLst>
</file>

<file path=ppt/tags/tag113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text"/>
  <p:tag name="KSO_WM_SLIDE_SUBTYPE" val="diag"/>
  <p:tag name="KSO_WM_BEAUTIFY_FLAG" val="#wm#"/>
  <p:tag name="KSO_WM_SLIDE_POSITION" val="0*115.2"/>
  <p:tag name="KSO_WM_SLIDE_SIZE" val="960*386.896"/>
  <p:tag name="KSO_WM_COMBINE_RELATE_SLIDE_ID" val="background20185107_10"/>
  <p:tag name="KSO_WM_TEMPLATE_CATEGORY" val="custom"/>
  <p:tag name="KSO_WM_TEMPLATE_INDEX" val="20188997"/>
  <p:tag name="KSO_WM_SLIDE_ID" val="custom20188997_14"/>
  <p:tag name="KSO_WM_SLIDE_INDEX" val="14"/>
  <p:tag name="KSO_WM_DIAGRAM_GROUP_CODE" val="l1-3"/>
  <p:tag name="KSO_WM_TEMPLATE_SUBCATEGORY" val="0"/>
  <p:tag name="KSO_WM_TEMPLATE_MASTER_TYPE" val="1"/>
  <p:tag name="KSO_WM_TEMPLATE_COLOR_TYPE" val="0"/>
  <p:tag name="KSO_WM_SLIDE_DIAGTYPE" val="l"/>
</p:tagLst>
</file>

<file path=ppt/tags/tag114.xml><?xml version="1.0" encoding="utf-8"?>
<p:tagLst xmlns:p="http://schemas.openxmlformats.org/presentationml/2006/main">
  <p:tag name="KSO_WM_DIAGRAM_GROUP_CODE" val="l1-3"/>
  <p:tag name="KSO_WM_TAG_VERSION" val="1.0"/>
  <p:tag name="KSO_WM_BEAUTIFY_FLAG" val="#wm#"/>
  <p:tag name="KSO_WM_UNIT_TYPE" val="i"/>
  <p:tag name="KSO_WM_UNIT_ID" val="custom20188997_14*i*4"/>
  <p:tag name="KSO_WM_TEMPLATE_CATEGORY" val="custom"/>
  <p:tag name="KSO_WM_TEMPLATE_INDEX" val="20188997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TEMPLATE_CATEGORY" val="custom"/>
  <p:tag name="KSO_WM_TEMPLATE_INDEX" val="20188997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D" val="custom20188997_14*a*1"/>
  <p:tag name="KSO_WM_UNIT_PRESET_TEXT" val="4.1 研究成果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text"/>
  <p:tag name="KSO_WM_SLIDE_SUBTYPE" val="diag"/>
  <p:tag name="KSO_WM_BEAUTIFY_FLAG" val="#wm#"/>
  <p:tag name="KSO_WM_SLIDE_POSITION" val="0*115.2"/>
  <p:tag name="KSO_WM_SLIDE_SIZE" val="960*386.896"/>
  <p:tag name="KSO_WM_COMBINE_RELATE_SLIDE_ID" val="background20185107_10"/>
  <p:tag name="KSO_WM_TEMPLATE_CATEGORY" val="custom"/>
  <p:tag name="KSO_WM_TEMPLATE_INDEX" val="20188997"/>
  <p:tag name="KSO_WM_SLIDE_ID" val="custom20188997_14"/>
  <p:tag name="KSO_WM_SLIDE_INDEX" val="14"/>
  <p:tag name="KSO_WM_DIAGRAM_GROUP_CODE" val="l1-3"/>
  <p:tag name="KSO_WM_TEMPLATE_SUBCATEGORY" val="0"/>
  <p:tag name="KSO_WM_TEMPLATE_MASTER_TYPE" val="1"/>
  <p:tag name="KSO_WM_TEMPLATE_COLOR_TYPE" val="0"/>
  <p:tag name="KSO_WM_SLIDE_DIAGTYPE" val="l"/>
</p:tagLst>
</file>

<file path=ppt/tags/tag117.xml><?xml version="1.0" encoding="utf-8"?>
<p:tagLst xmlns:p="http://schemas.openxmlformats.org/presentationml/2006/main">
  <p:tag name="KSO_WM_DIAGRAM_GROUP_CODE" val="l1-3"/>
  <p:tag name="KSO_WM_TAG_VERSION" val="1.0"/>
  <p:tag name="KSO_WM_BEAUTIFY_FLAG" val="#wm#"/>
  <p:tag name="KSO_WM_UNIT_TYPE" val="i"/>
  <p:tag name="KSO_WM_UNIT_ID" val="custom20188997_14*i*4"/>
  <p:tag name="KSO_WM_TEMPLATE_CATEGORY" val="custom"/>
  <p:tag name="KSO_WM_TEMPLATE_INDEX" val="20188997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EMPLATE_CATEGORY" val="custom"/>
  <p:tag name="KSO_WM_TEMPLATE_INDEX" val="20188997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D" val="custom20188997_14*a*1"/>
  <p:tag name="KSO_WM_UNIT_PRESET_TEXT" val="4.1 研究成果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text"/>
  <p:tag name="KSO_WM_SLIDE_SUBTYPE" val="diag"/>
  <p:tag name="KSO_WM_BEAUTIFY_FLAG" val="#wm#"/>
  <p:tag name="KSO_WM_SLIDE_POSITION" val="0*115.2"/>
  <p:tag name="KSO_WM_SLIDE_SIZE" val="960*386.896"/>
  <p:tag name="KSO_WM_COMBINE_RELATE_SLIDE_ID" val="background20185107_10"/>
  <p:tag name="KSO_WM_TEMPLATE_CATEGORY" val="custom"/>
  <p:tag name="KSO_WM_TEMPLATE_INDEX" val="20188997"/>
  <p:tag name="KSO_WM_SLIDE_ID" val="custom20188997_14"/>
  <p:tag name="KSO_WM_SLIDE_INDEX" val="14"/>
  <p:tag name="KSO_WM_DIAGRAM_GROUP_CODE" val="l1-3"/>
  <p:tag name="KSO_WM_TEMPLATE_SUBCATEGORY" val="0"/>
  <p:tag name="KSO_WM_TEMPLATE_MASTER_TYPE" val="1"/>
  <p:tag name="KSO_WM_TEMPLATE_COLOR_TYPE" val="0"/>
  <p:tag name="KSO_WM_SLIDE_DIAGTYPE" val="l"/>
</p:tagLst>
</file>

<file path=ppt/tags/tag12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20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1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2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3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4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5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6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7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8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29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30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1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2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3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4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5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6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7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8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39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4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40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41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42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43.xml><?xml version="1.0" encoding="utf-8"?>
<p:tagLst xmlns:p="http://schemas.openxmlformats.org/presentationml/2006/main">
  <p:tag name="KSO_WM_DIAGRAM_VIRTUALLY_FRAME" val="{&quot;height&quot;:299.4286614173228,&quot;left&quot;:117.84425196850393,&quot;top&quot;:145.25,&quot;width&quot;:724.3114173228347}"/>
</p:tagLst>
</file>

<file path=ppt/tags/tag144.xml><?xml version="1.0" encoding="utf-8"?>
<p:tagLst xmlns:p="http://schemas.openxmlformats.org/presentationml/2006/main">
  <p:tag name="ISLIDE.ICON" val="#408100;"/>
</p:tagLst>
</file>

<file path=ppt/tags/tag145.xml><?xml version="1.0" encoding="utf-8"?>
<p:tagLst xmlns:p="http://schemas.openxmlformats.org/presentationml/2006/main">
  <p:tag name="commondata" val="eyJjb3VudCI6NiwiaGRpZCI6Ijk3ZGM2MDNlMmMyMzg3OTFmOTVjODUxN2Q1NjU4YTlmIiwidXNlckNvdW50Ijo2fQ=="/>
</p:tagLst>
</file>

<file path=ppt/tags/tag15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6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17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18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19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20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1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2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3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4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5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6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7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8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29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3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30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31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32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33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34.xml><?xml version="1.0" encoding="utf-8"?>
<p:tagLst xmlns:p="http://schemas.openxmlformats.org/presentationml/2006/main">
  <p:tag name="KSO_WM_DIAGRAM_VIRTUALLY_FRAME" val="{&quot;height&quot;:207.50322834645667,&quot;left&quot;:58.07275590551181,&quot;top&quot;:321.0336220472441,&quot;width&quot;:851.4914173228348}"/>
</p:tagLst>
</file>

<file path=ppt/tags/tag35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36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37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38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39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40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1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2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3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4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5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6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7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8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49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50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1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2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3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4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5.xml><?xml version="1.0" encoding="utf-8"?>
<p:tagLst xmlns:p="http://schemas.openxmlformats.org/presentationml/2006/main">
  <p:tag name="KSO_WM_DIAGRAM_VIRTUALLY_FRAME" val="{&quot;height&quot;:273.3159842519686,&quot;left&quot;:60.6074803149606,&quot;top&quot;:182.93259842519677,&quot;width&quot;:840.3925196850394}"/>
</p:tagLst>
</file>

<file path=ppt/tags/tag56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57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58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59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60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1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2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3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4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5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6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7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8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69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7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70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71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72.xml><?xml version="1.0" encoding="utf-8"?>
<p:tagLst xmlns:p="http://schemas.openxmlformats.org/presentationml/2006/main">
  <p:tag name="KSO_WM_DIAGRAM_VIRTUALLY_FRAME" val="{&quot;height&quot;:182.7936220472441,&quot;left&quot;:67,&quot;top&quot;:174.99999999999994,&quot;width&quot;:826.8434645669291}"/>
</p:tagLst>
</file>

<file path=ppt/tags/tag73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1"/>
  <p:tag name="KSO_WM_UNIT_LAYERLEVEL" val="1_1"/>
  <p:tag name="KSO_WM_BEAUTIFY_FLAG" val="#wm#"/>
  <p:tag name="KSO_WM_TAG_VERSION" val="1.0"/>
  <p:tag name="KSO_WM_DIAGRAM_GROUP_CODE" val="l1-3"/>
  <p:tag name="KSO_WM_UNIT_ID" val="custom20188997_14*l_i*1_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USESOURCEFORMAT_APPLY" val="1"/>
  <p:tag name="KSO_WM_DIAGRAM_VIRTUALLY_FRAME" val="{&quot;height&quot;:364.79992125984256,&quot;left&quot;:0,&quot;top&quot;:115.20007874015748,&quot;width&quot;:960}"/>
</p:tagLst>
</file>

<file path=ppt/tags/tag74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4"/>
  <p:tag name="KSO_WM_UNIT_LAYERLEVEL" val="1_1"/>
  <p:tag name="KSO_WM_BEAUTIFY_FLAG" val="#wm#"/>
  <p:tag name="KSO_WM_TAG_VERSION" val="1.0"/>
  <p:tag name="KSO_WM_DIAGRAM_GROUP_CODE" val="l1-3"/>
  <p:tag name="KSO_WM_UNIT_ID" val="custom20188997_14*l_i*1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75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10"/>
  <p:tag name="KSO_WM_UNIT_HIGHLIGHT" val="0"/>
  <p:tag name="KSO_WM_UNIT_COMPATIBLE" val="0"/>
  <p:tag name="KSO_WM_TAG_VERSION" val="1.0"/>
  <p:tag name="KSO_WM_DIAGRAM_GROUP_CODE" val="l1-3"/>
  <p:tag name="KSO_WM_UNIT_ID" val="custom20188997_14*l_h_a*1_1_1"/>
  <p:tag name="KSO_WM_UNIT_PRESET_TEXT" val="请输入你的标题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52"/>
  <p:tag name="KSO_WM_UNIT_HIGHLIGHT" val="0"/>
  <p:tag name="KSO_WM_UNIT_COMPATIBLE" val="0"/>
  <p:tag name="KSO_WM_TAG_VERSION" val="1.0"/>
  <p:tag name="KSO_WM_DIAGRAM_GROUP_CODE" val="l1-3"/>
  <p:tag name="KSO_WM_UNIT_ID" val="custom20188997_14*l_h_f*1_1_1"/>
  <p:tag name="KSO_WM_UNIT_PRESET_TEXT" val="点击输入本栏的具体文字，简明扼要地说明分项内容，作为概念的解说。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DIAGRAM_GROUP_CODE" val="l1-3"/>
  <p:tag name="KSO_WM_TAG_VERSION" val="1.0"/>
  <p:tag name="KSO_WM_BEAUTIFY_FLAG" val="#wm#"/>
  <p:tag name="KSO_WM_UNIT_TYPE" val="i"/>
  <p:tag name="KSO_WM_UNIT_ID" val="custom20188997_14*i*4"/>
  <p:tag name="KSO_WM_TEMPLATE_CATEGORY" val="custom"/>
  <p:tag name="KSO_WM_TEMPLATE_INDEX" val="20188997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TEMPLATE_CATEGORY" val="custom"/>
  <p:tag name="KSO_WM_TEMPLATE_INDEX" val="20188997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D" val="custom20188997_14*a*1"/>
  <p:tag name="KSO_WM_UNIT_PRESET_TEXT" val="4.1 研究成果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TEMPLATE_CATEGORY" val="custom"/>
  <p:tag name="KSO_WM_TEMPLATE_INDEX" val="20188997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3"/>
  <p:tag name="KSO_WM_UNIT_ID" val="custom20188997_14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8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80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10"/>
  <p:tag name="KSO_WM_UNIT_HIGHLIGHT" val="0"/>
  <p:tag name="KSO_WM_UNIT_COMPATIBLE" val="0"/>
  <p:tag name="KSO_WM_TAG_VERSION" val="1.0"/>
  <p:tag name="KSO_WM_DIAGRAM_GROUP_CODE" val="l1-3"/>
  <p:tag name="KSO_WM_UNIT_ID" val="custom20188997_14*l_h_a*1_2_1"/>
  <p:tag name="KSO_WM_UNIT_PRESET_TEXT" val="请输入你的标题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52"/>
  <p:tag name="KSO_WM_UNIT_HIGHLIGHT" val="0"/>
  <p:tag name="KSO_WM_UNIT_COMPATIBLE" val="0"/>
  <p:tag name="KSO_WM_TAG_VERSION" val="1.0"/>
  <p:tag name="KSO_WM_DIAGRAM_GROUP_CODE" val="l1-3"/>
  <p:tag name="KSO_WM_UNIT_ID" val="custom20188997_14*l_h_f*1_2_1"/>
  <p:tag name="KSO_WM_UNIT_PRESET_TEXT" val="点击输入本栏的具体文字，简明扼要地说明分项内容，作为概念的解说。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EMPLATE_CATEGORY" val="custom"/>
  <p:tag name="KSO_WM_TEMPLATE_INDEX" val="20188997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3"/>
  <p:tag name="KSO_WM_UNIT_ID" val="custom20188997_14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83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10"/>
  <p:tag name="KSO_WM_UNIT_HIGHLIGHT" val="0"/>
  <p:tag name="KSO_WM_UNIT_COMPATIBLE" val="0"/>
  <p:tag name="KSO_WM_TAG_VERSION" val="1.0"/>
  <p:tag name="KSO_WM_DIAGRAM_GROUP_CODE" val="l1-3"/>
  <p:tag name="KSO_WM_UNIT_ID" val="custom20188997_14*l_h_a*1_3_1"/>
  <p:tag name="KSO_WM_UNIT_PRESET_TEXT" val="请输入你的标题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52"/>
  <p:tag name="KSO_WM_UNIT_HIGHLIGHT" val="0"/>
  <p:tag name="KSO_WM_UNIT_COMPATIBLE" val="0"/>
  <p:tag name="KSO_WM_TAG_VERSION" val="1.0"/>
  <p:tag name="KSO_WM_DIAGRAM_GROUP_CODE" val="l1-3"/>
  <p:tag name="KSO_WM_UNIT_ID" val="custom20188997_14*l_h_f*1_3_1"/>
  <p:tag name="KSO_WM_UNIT_PRESET_TEXT" val="点击输入本栏的具体文字，简明扼要地说明分项内容，作为概念的解说。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TEMPLATE_CATEGORY" val="custom"/>
  <p:tag name="KSO_WM_TEMPLATE_INDEX" val="20188997"/>
  <p:tag name="KSO_WM_UNIT_TYPE" val="l_h_i"/>
  <p:tag name="KSO_WM_UNIT_INDEX" val="1_3_1"/>
  <p:tag name="KSO_WM_UNIT_LAYERLEVEL" val="1_1_1"/>
  <p:tag name="KSO_WM_BEAUTIFY_FLAG" val="#wm#"/>
  <p:tag name="KSO_WM_TAG_VERSION" val="1.0"/>
  <p:tag name="KSO_WM_DIAGRAM_GROUP_CODE" val="l1-3"/>
  <p:tag name="KSO_WM_UNIT_ID" val="custom20188997_14*l_h_i*1_3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86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3"/>
  <p:tag name="KSO_WM_UNIT_LAYERLEVEL" val="1_1"/>
  <p:tag name="KSO_WM_BEAUTIFY_FLAG" val="#wm#"/>
  <p:tag name="KSO_WM_TAG_VERSION" val="1.0"/>
  <p:tag name="KSO_WM_DIAGRAM_GROUP_CODE" val="l1-3"/>
  <p:tag name="KSO_WM_UNIT_ID" val="custom20188997_14*l_i*1_3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USESOURCEFORMAT_APPLY" val="1"/>
  <p:tag name="KSO_WM_DIAGRAM_VIRTUALLY_FRAME" val="{&quot;height&quot;:364.79992125984256,&quot;left&quot;:0,&quot;top&quot;:115.20007874015748,&quot;width&quot;:960}"/>
</p:tagLst>
</file>

<file path=ppt/tags/tag87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2"/>
  <p:tag name="KSO_WM_UNIT_LAYERLEVEL" val="1_1"/>
  <p:tag name="KSO_WM_BEAUTIFY_FLAG" val="#wm#"/>
  <p:tag name="KSO_WM_TAG_VERSION" val="1.0"/>
  <p:tag name="KSO_WM_DIAGRAM_GROUP_CODE" val="l1-3"/>
  <p:tag name="KSO_WM_UNIT_ID" val="custom20188997_14*l_i*1_2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USESOURCEFORMAT_APPLY" val="1"/>
  <p:tag name="KSO_WM_DIAGRAM_VIRTUALLY_FRAME" val="{&quot;height&quot;:364.79992125984256,&quot;left&quot;:0,&quot;top&quot;:115.20007874015748,&quot;width&quot;:960}"/>
</p:tagLst>
</file>

<file path=ppt/tags/tag88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l_h_d"/>
  <p:tag name="KSO_WM_UNIT_INDEX" val="1_1_1"/>
  <p:tag name="KSO_WM_UNIT_ID" val="custom20188997_14*l_h_d*1_1_1"/>
  <p:tag name="KSO_WM_UNIT_LAYERLEVEL" val="1_1_1"/>
  <p:tag name="KSO_WM_UNIT_VALUE" val="491*873"/>
  <p:tag name="KSO_WM_UNIT_HIGHLIGHT" val="0"/>
  <p:tag name="KSO_WM_UNIT_COMPATIBLE" val="0"/>
  <p:tag name="KSO_WM_BEAUTIFY_FLAG" val="#wm#"/>
  <p:tag name="KSO_WM_DIAGRAM_GROUP_CODE" val="l1-3"/>
  <p:tag name="KSO_WM_UNIT_DIAGRAM_ISNUMVISUAL" val="0"/>
  <p:tag name="KSO_WM_UNIT_DIAGRAM_ISREFERUNIT" val="0"/>
  <p:tag name="KSO_WM_UNIT_USESOURCEFORMAT_APPLY" val="1"/>
  <p:tag name="KSO_WM_DIAGRAM_VIRTUALLY_FRAME" val="{&quot;height&quot;:364.79992125984256,&quot;left&quot;:0,&quot;top&quot;:115.20007874015748,&quot;width&quot;:960}"/>
</p:tagLst>
</file>

<file path=ppt/tags/tag89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l_h_d"/>
  <p:tag name="KSO_WM_UNIT_INDEX" val="1_2_1"/>
  <p:tag name="KSO_WM_UNIT_ID" val="custom20188997_14*l_h_d*1_2_1"/>
  <p:tag name="KSO_WM_UNIT_LAYERLEVEL" val="1_1_1"/>
  <p:tag name="KSO_WM_UNIT_VALUE" val="491*875"/>
  <p:tag name="KSO_WM_UNIT_HIGHLIGHT" val="0"/>
  <p:tag name="KSO_WM_UNIT_COMPATIBLE" val="0"/>
  <p:tag name="KSO_WM_BEAUTIFY_FLAG" val="#wm#"/>
  <p:tag name="KSO_WM_DIAGRAM_GROUP_CODE" val="l1-3"/>
  <p:tag name="KSO_WM_UNIT_DIAGRAM_ISNUMVISUAL" val="0"/>
  <p:tag name="KSO_WM_UNIT_DIAGRAM_ISREFERUNIT" val="0"/>
  <p:tag name="KSO_WM_UNIT_USESOURCEFORMAT_APPLY" val="1"/>
  <p:tag name="KSO_WM_DIAGRAM_VIRTUALLY_FRAME" val="{&quot;height&quot;:364.79992125984256,&quot;left&quot;:0,&quot;top&quot;:115.20007874015748,&quot;width&quot;:960}"/>
</p:tagLst>
</file>

<file path=ppt/tags/tag9.xml><?xml version="1.0" encoding="utf-8"?>
<p:tagLst xmlns:p="http://schemas.openxmlformats.org/presentationml/2006/main">
  <p:tag name="KSO_WM_DIAGRAM_VIRTUALLY_FRAME" val="{&quot;height&quot;:241.69401574803152,&quot;left&quot;:340.53937007874015,&quot;top&quot;:185.49921259842515,&quot;width&quot;:595.3420472440945}"/>
</p:tagLst>
</file>

<file path=ppt/tags/tag90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l_h_d"/>
  <p:tag name="KSO_WM_UNIT_INDEX" val="1_3_1"/>
  <p:tag name="KSO_WM_UNIT_ID" val="custom20188997_14*l_h_d*1_3_1"/>
  <p:tag name="KSO_WM_UNIT_LAYERLEVEL" val="1_1_1"/>
  <p:tag name="KSO_WM_UNIT_VALUE" val="488*868"/>
  <p:tag name="KSO_WM_UNIT_HIGHLIGHT" val="0"/>
  <p:tag name="KSO_WM_UNIT_COMPATIBLE" val="0"/>
  <p:tag name="KSO_WM_BEAUTIFY_FLAG" val="#wm#"/>
  <p:tag name="KSO_WM_DIAGRAM_GROUP_CODE" val="l1-3"/>
  <p:tag name="KSO_WM_UNIT_DIAGRAM_ISNUMVISUAL" val="0"/>
  <p:tag name="KSO_WM_UNIT_DIAGRAM_ISREFERUNIT" val="0"/>
  <p:tag name="KSO_WM_UNIT_USESOURCEFORMAT_APPLY" val="1"/>
  <p:tag name="KSO_WM_DIAGRAM_VIRTUALLY_FRAME" val="{&quot;height&quot;:364.79992125984256,&quot;left&quot;:0,&quot;top&quot;:115.20007874015748,&quot;width&quot;:960}"/>
</p:tagLst>
</file>

<file path=ppt/tags/tag91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text"/>
  <p:tag name="KSO_WM_SLIDE_SUBTYPE" val="diag"/>
  <p:tag name="KSO_WM_BEAUTIFY_FLAG" val="#wm#"/>
  <p:tag name="KSO_WM_SLIDE_POSITION" val="0*115.2"/>
  <p:tag name="KSO_WM_SLIDE_SIZE" val="960*386.896"/>
  <p:tag name="KSO_WM_COMBINE_RELATE_SLIDE_ID" val="background20185107_10"/>
  <p:tag name="KSO_WM_TEMPLATE_CATEGORY" val="custom"/>
  <p:tag name="KSO_WM_TEMPLATE_INDEX" val="20188997"/>
  <p:tag name="KSO_WM_SLIDE_ID" val="custom20188997_14"/>
  <p:tag name="KSO_WM_SLIDE_INDEX" val="14"/>
  <p:tag name="KSO_WM_DIAGRAM_GROUP_CODE" val="l1-3"/>
  <p:tag name="KSO_WM_TEMPLATE_SUBCATEGORY" val="0"/>
  <p:tag name="KSO_WM_TEMPLATE_MASTER_TYPE" val="1"/>
  <p:tag name="KSO_WM_TEMPLATE_COLOR_TYPE" val="0"/>
  <p:tag name="KSO_WM_SLIDE_DIAGTYPE" val="l"/>
</p:tagLst>
</file>

<file path=ppt/tags/tag92.xml><?xml version="1.0" encoding="utf-8"?>
<p:tagLst xmlns:p="http://schemas.openxmlformats.org/presentationml/2006/main">
  <p:tag name="KSO_WM_TEMPLATE_CATEGORY" val="custom"/>
  <p:tag name="KSO_WM_TEMPLATE_INDEX" val="20188997"/>
  <p:tag name="KSO_WM_TAG_VERSION" val="1.0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BEAUTIFY_FLAG" val="#wm#"/>
  <p:tag name="KSO_WM_DIAGRAM_GROUP_CODE" val="m1-1"/>
  <p:tag name="KSO_WM_UNIT_ID" val="custom20188997_10*a*1"/>
  <p:tag name="KSO_WM_UNIT_PRESET_TEXT" val="2.1 研究思路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DIAGRAM_GROUP_CODE" val="m1-1"/>
  <p:tag name="KSO_WM_TAG_VERSION" val="1.0"/>
  <p:tag name="KSO_WM_BEAUTIFY_FLAG" val="#wm#"/>
  <p:tag name="KSO_WM_UNIT_TYPE" val="i"/>
  <p:tag name="KSO_WM_UNIT_ID" val="custom20188997_10*i*3"/>
  <p:tag name="KSO_WM_TEMPLATE_CATEGORY" val="custom"/>
  <p:tag name="KSO_WM_TEMPLATE_INDEX" val="20188997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TAG_VERSION" val="1.0"/>
  <p:tag name="KSO_WM_SLIDE_ITEM_CNT" val="5"/>
  <p:tag name="KSO_WM_SLIDE_LAYOUT" val="a_m"/>
  <p:tag name="KSO_WM_SLIDE_LAYOUT_CNT" val="1_1"/>
  <p:tag name="KSO_WM_SLIDE_TYPE" val="text"/>
  <p:tag name="KSO_WM_SLIDE_SUBTYPE" val="diag"/>
  <p:tag name="KSO_WM_BEAUTIFY_FLAG" val="#wm#"/>
  <p:tag name="KSO_WM_SLIDE_POSITION" val="34.2914*154.355"/>
  <p:tag name="KSO_WM_SLIDE_SIZE" val="884.59*287.591"/>
  <p:tag name="KSO_WM_COMBINE_RELATE_SLIDE_ID" val="background20185107_6"/>
  <p:tag name="KSO_WM_TEMPLATE_CATEGORY" val="custom"/>
  <p:tag name="KSO_WM_TEMPLATE_INDEX" val="20188997"/>
  <p:tag name="KSO_WM_SLIDE_ID" val="custom20188997_10"/>
  <p:tag name="KSO_WM_SLIDE_INDEX" val="10"/>
  <p:tag name="KSO_WM_DIAGRAM_GROUP_CODE" val="m1-1"/>
  <p:tag name="KSO_WM_TEMPLATE_SUBCATEGORY" val="0"/>
  <p:tag name="KSO_WM_TEMPLATE_MASTER_TYPE" val="1"/>
  <p:tag name="KSO_WM_TEMPLATE_COLOR_TYPE" val="0"/>
  <p:tag name="KSO_WM_SLIDE_DIAGTYPE" val="m"/>
</p:tagLst>
</file>

<file path=ppt/tags/tag95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1"/>
  <p:tag name="KSO_WM_UNIT_LAYERLEVEL" val="1_1"/>
  <p:tag name="KSO_WM_BEAUTIFY_FLAG" val="#wm#"/>
  <p:tag name="KSO_WM_TAG_VERSION" val="1.0"/>
  <p:tag name="KSO_WM_DIAGRAM_GROUP_CODE" val="l1-3"/>
  <p:tag name="KSO_WM_UNIT_ID" val="custom20188997_14*l_i*1_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USESOURCEFORMAT_APPLY" val="1"/>
  <p:tag name="KSO_WM_DIAGRAM_VIRTUALLY_FRAME" val="{&quot;height&quot;:364.79992125984256,&quot;left&quot;:0,&quot;top&quot;:115.20007874015748,&quot;width&quot;:960}"/>
</p:tagLst>
</file>

<file path=ppt/tags/tag96.xml><?xml version="1.0" encoding="utf-8"?>
<p:tagLst xmlns:p="http://schemas.openxmlformats.org/presentationml/2006/main">
  <p:tag name="KSO_WM_TEMPLATE_CATEGORY" val="custom"/>
  <p:tag name="KSO_WM_TEMPLATE_INDEX" val="20188997"/>
  <p:tag name="KSO_WM_UNIT_TYPE" val="l_i"/>
  <p:tag name="KSO_WM_UNIT_INDEX" val="1_4"/>
  <p:tag name="KSO_WM_UNIT_LAYERLEVEL" val="1_1"/>
  <p:tag name="KSO_WM_BEAUTIFY_FLAG" val="#wm#"/>
  <p:tag name="KSO_WM_TAG_VERSION" val="1.0"/>
  <p:tag name="KSO_WM_DIAGRAM_GROUP_CODE" val="l1-3"/>
  <p:tag name="KSO_WM_UNIT_ID" val="custom20188997_14*l_i*1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4.79992125984256,&quot;left&quot;:0,&quot;top&quot;:115.20007874015748,&quot;width&quot;:960}"/>
</p:tagLst>
</file>

<file path=ppt/tags/tag97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10"/>
  <p:tag name="KSO_WM_UNIT_HIGHLIGHT" val="0"/>
  <p:tag name="KSO_WM_UNIT_COMPATIBLE" val="0"/>
  <p:tag name="KSO_WM_TAG_VERSION" val="1.0"/>
  <p:tag name="KSO_WM_DIAGRAM_GROUP_CODE" val="l1-3"/>
  <p:tag name="KSO_WM_UNIT_ID" val="custom20188997_14*l_h_a*1_1_1"/>
  <p:tag name="KSO_WM_UNIT_PRESET_TEXT" val="请输入你的标题"/>
  <p:tag name="KSO_WM_UNIT_ISCONTENTSTITLE" val="0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TEMPLATE_CATEGORY" val="custom"/>
  <p:tag name="KSO_WM_TEMPLATE_INDEX" val="20188997"/>
  <p:tag name="KSO_WM_UNIT_LAYERLEVEL" val="1_1_1"/>
  <p:tag name="KSO_WM_UNIT_VALUE" val="52"/>
  <p:tag name="KSO_WM_UNIT_HIGHLIGHT" val="0"/>
  <p:tag name="KSO_WM_UNIT_COMPATIBLE" val="0"/>
  <p:tag name="KSO_WM_TAG_VERSION" val="1.0"/>
  <p:tag name="KSO_WM_DIAGRAM_GROUP_CODE" val="l1-3"/>
  <p:tag name="KSO_WM_UNIT_ID" val="custom20188997_14*l_h_f*1_1_1"/>
  <p:tag name="KSO_WM_UNIT_PRESET_TEXT" val="点击输入本栏的具体文字，简明扼要地说明分项内容，作为概念的解说。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DIAGRAM_GROUP_CODE" val="l1-3"/>
  <p:tag name="KSO_WM_TAG_VERSION" val="1.0"/>
  <p:tag name="KSO_WM_BEAUTIFY_FLAG" val="#wm#"/>
  <p:tag name="KSO_WM_UNIT_TYPE" val="i"/>
  <p:tag name="KSO_WM_UNIT_ID" val="custom20188997_14*i*4"/>
  <p:tag name="KSO_WM_TEMPLATE_CATEGORY" val="custom"/>
  <p:tag name="KSO_WM_TEMPLATE_INDEX" val="20188997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67B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WPS 演示</Application>
  <PresentationFormat>宽屏</PresentationFormat>
  <Paragraphs>208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思源黑体 CN Bold</vt:lpstr>
      <vt:lpstr>黑体</vt:lpstr>
      <vt:lpstr>思源黑体 CN Light</vt:lpstr>
      <vt:lpstr>微软雅黑 Light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浅雨</cp:lastModifiedBy>
  <cp:revision>221</cp:revision>
  <dcterms:created xsi:type="dcterms:W3CDTF">2021-08-13T12:32:00Z</dcterms:created>
  <dcterms:modified xsi:type="dcterms:W3CDTF">2024-06-01T03:48:15Z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v1.0_mb_ROc7BImC0L/v8azzE35fCg==</vt:lpwstr>
  </property>
  <property fmtid="{D5CDD505-2E9C-101B-9397-08002B2CF9AE}" pid="4" name="ICV">
    <vt:lpwstr>0B9A47DCA1C0474E8BE5375014E80096_12</vt:lpwstr>
  </property>
</Properties>
</file>